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8" r:id="rId3"/>
    <p:sldId id="282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9" r:id="rId13"/>
    <p:sldId id="270" r:id="rId14"/>
    <p:sldId id="272" r:id="rId15"/>
    <p:sldId id="275" r:id="rId16"/>
    <p:sldId id="276" r:id="rId17"/>
    <p:sldId id="277" r:id="rId18"/>
    <p:sldId id="281" r:id="rId19"/>
    <p:sldId id="283" r:id="rId20"/>
    <p:sldId id="278" r:id="rId21"/>
    <p:sldId id="273" r:id="rId22"/>
    <p:sldId id="274" r:id="rId23"/>
    <p:sldId id="271" r:id="rId24"/>
    <p:sldId id="280" r:id="rId25"/>
  </p:sldIdLst>
  <p:sldSz cx="18288000" cy="10287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Helvetica Neue" panose="02000503000000020004" pitchFamily="2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5" roundtripDataSignature="AMtx7mjRIB6xpVrv/gjgXf8TTzCi8AKmg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91"/>
    <p:restoredTop sz="94600"/>
  </p:normalViewPr>
  <p:slideViewPr>
    <p:cSldViewPr snapToGrid="0">
      <p:cViewPr>
        <p:scale>
          <a:sx n="78" d="100"/>
          <a:sy n="78" d="100"/>
        </p:scale>
        <p:origin x="1032" y="1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customschemas.google.com/relationships/presentationmetadata" Target="meta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2" name="Google Shape;18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3" name="Google Shape;223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3" name="Google Shape;23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33479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0380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508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7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14.pn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mailto:Elizabeth.Bertram@fcdo.gov.uk" TargetMode="External"/><Relationship Id="rId13" Type="http://schemas.openxmlformats.org/officeDocument/2006/relationships/hyperlink" Target="mailto:Alexander.Miles@fcdo.gov.uk" TargetMode="External"/><Relationship Id="rId3" Type="http://schemas.openxmlformats.org/officeDocument/2006/relationships/image" Target="../media/image14.png"/><Relationship Id="rId7" Type="http://schemas.openxmlformats.org/officeDocument/2006/relationships/hyperlink" Target="mailto:Daniel.Shea@fcdo.gov.uk" TargetMode="External"/><Relationship Id="rId12" Type="http://schemas.openxmlformats.org/officeDocument/2006/relationships/hyperlink" Target="mailto:Joshua.Stanton@fcdo.gov.uk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Rachel.Wells@fcdo.gov.uk" TargetMode="External"/><Relationship Id="rId11" Type="http://schemas.openxmlformats.org/officeDocument/2006/relationships/hyperlink" Target="mailto:Christopher.Cambises@fcdo.gov.uk" TargetMode="External"/><Relationship Id="rId5" Type="http://schemas.openxmlformats.org/officeDocument/2006/relationships/hyperlink" Target="mailto:Sydnie.Hammond@fcdo.gov.uk" TargetMode="External"/><Relationship Id="rId10" Type="http://schemas.openxmlformats.org/officeDocument/2006/relationships/hyperlink" Target="mailto:Nicholas.Murray@fcdo.gov.uk" TargetMode="External"/><Relationship Id="rId4" Type="http://schemas.openxmlformats.org/officeDocument/2006/relationships/image" Target="../media/image2.png"/><Relationship Id="rId9" Type="http://schemas.openxmlformats.org/officeDocument/2006/relationships/hyperlink" Target="mailto:Maya.Angulo@fcdo.gov.uk" TargetMode="External"/><Relationship Id="rId14" Type="http://schemas.openxmlformats.org/officeDocument/2006/relationships/hyperlink" Target="mailto:Haley.Addison@acu.ac.uk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/>
        </p:nvSpPr>
        <p:spPr>
          <a:xfrm>
            <a:off x="9296580" y="3712233"/>
            <a:ext cx="9674398" cy="590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99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Freedom. Flexibility. Opportunity.</a:t>
            </a:r>
            <a:endParaRPr dirty="0"/>
          </a:p>
        </p:txBody>
      </p:sp>
      <p:sp>
        <p:nvSpPr>
          <p:cNvPr id="89" name="Google Shape;89;p1"/>
          <p:cNvSpPr txBox="1"/>
          <p:nvPr/>
        </p:nvSpPr>
        <p:spPr>
          <a:xfrm>
            <a:off x="3366655" y="7277100"/>
            <a:ext cx="14540345" cy="1538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Information Workshop for NAFA Advisors</a:t>
            </a:r>
          </a:p>
          <a:p>
            <a:pPr marL="0" marR="0" lvl="0" indent="0" algn="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2024 Selection Cycle</a:t>
            </a:r>
            <a:endParaRPr sz="4000" dirty="0"/>
          </a:p>
        </p:txBody>
      </p:sp>
      <p:pic>
        <p:nvPicPr>
          <p:cNvPr id="90" name="Google Shape;90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96450" y="1781307"/>
            <a:ext cx="7355910" cy="1930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0"/>
          <p:cNvSpPr/>
          <p:nvPr/>
        </p:nvSpPr>
        <p:spPr>
          <a:xfrm rot="5400000">
            <a:off x="8179847" y="-8179847"/>
            <a:ext cx="1928306" cy="18288000"/>
          </a:xfrm>
          <a:custGeom>
            <a:avLst/>
            <a:gdLst/>
            <a:ahLst/>
            <a:cxnLst/>
            <a:rect l="l" t="t" r="r" b="b"/>
            <a:pathLst>
              <a:path w="373550" h="3542740" extrusionOk="0">
                <a:moveTo>
                  <a:pt x="0" y="0"/>
                </a:moveTo>
                <a:lnTo>
                  <a:pt x="373550" y="0"/>
                </a:lnTo>
                <a:lnTo>
                  <a:pt x="373550" y="3542740"/>
                </a:lnTo>
                <a:lnTo>
                  <a:pt x="0" y="3542740"/>
                </a:lnTo>
                <a:close/>
              </a:path>
            </a:pathLst>
          </a:custGeom>
          <a:solidFill>
            <a:srgbClr val="012069"/>
          </a:solidFill>
          <a:ln>
            <a:noFill/>
          </a:ln>
        </p:spPr>
      </p:sp>
      <p:pic>
        <p:nvPicPr>
          <p:cNvPr id="185" name="Google Shape;185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051738" y="9719014"/>
            <a:ext cx="3120175" cy="510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465134" y="489733"/>
            <a:ext cx="3614625" cy="948839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10"/>
          <p:cNvSpPr txBox="1"/>
          <p:nvPr/>
        </p:nvSpPr>
        <p:spPr>
          <a:xfrm>
            <a:off x="1028700" y="538072"/>
            <a:ext cx="9938521" cy="708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28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Application Components</a:t>
            </a:r>
            <a:endParaRPr/>
          </a:p>
        </p:txBody>
      </p:sp>
      <p:pic>
        <p:nvPicPr>
          <p:cNvPr id="189" name="Google Shape;189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506200" y="2476500"/>
            <a:ext cx="8382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506200" y="3862894"/>
            <a:ext cx="8382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506200" y="5315954"/>
            <a:ext cx="8382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506200" y="6664742"/>
            <a:ext cx="8382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506200" y="8013530"/>
            <a:ext cx="838200" cy="83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10"/>
          <p:cNvSpPr txBox="1"/>
          <p:nvPr/>
        </p:nvSpPr>
        <p:spPr>
          <a:xfrm>
            <a:off x="12685513" y="2618601"/>
            <a:ext cx="548640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Basic Form &amp; Short Answer</a:t>
            </a:r>
            <a:endParaRPr dirty="0"/>
          </a:p>
        </p:txBody>
      </p:sp>
      <p:sp>
        <p:nvSpPr>
          <p:cNvPr id="195" name="Google Shape;195;p10"/>
          <p:cNvSpPr txBox="1"/>
          <p:nvPr/>
        </p:nvSpPr>
        <p:spPr>
          <a:xfrm>
            <a:off x="12661450" y="4019525"/>
            <a:ext cx="548640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Essays</a:t>
            </a:r>
            <a:endParaRPr/>
          </a:p>
        </p:txBody>
      </p:sp>
      <p:sp>
        <p:nvSpPr>
          <p:cNvPr id="196" name="Google Shape;196;p10"/>
          <p:cNvSpPr txBox="1"/>
          <p:nvPr/>
        </p:nvSpPr>
        <p:spPr>
          <a:xfrm>
            <a:off x="12661450" y="5458055"/>
            <a:ext cx="548640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Transcripts</a:t>
            </a:r>
            <a:endParaRPr/>
          </a:p>
        </p:txBody>
      </p:sp>
      <p:sp>
        <p:nvSpPr>
          <p:cNvPr id="197" name="Google Shape;197;p10"/>
          <p:cNvSpPr txBox="1"/>
          <p:nvPr/>
        </p:nvSpPr>
        <p:spPr>
          <a:xfrm>
            <a:off x="12685513" y="6806843"/>
            <a:ext cx="548640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University’s Endorsement</a:t>
            </a:r>
            <a:endParaRPr/>
          </a:p>
        </p:txBody>
      </p:sp>
      <p:sp>
        <p:nvSpPr>
          <p:cNvPr id="198" name="Google Shape;198;p10"/>
          <p:cNvSpPr txBox="1"/>
          <p:nvPr/>
        </p:nvSpPr>
        <p:spPr>
          <a:xfrm>
            <a:off x="12661450" y="8013530"/>
            <a:ext cx="548640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 Letters of Recommendation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F1B2B8-5324-8747-89B2-7511BE5762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039332" y="1934980"/>
            <a:ext cx="13006553" cy="840006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827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3"/>
          <p:cNvSpPr/>
          <p:nvPr/>
        </p:nvSpPr>
        <p:spPr>
          <a:xfrm rot="5400000">
            <a:off x="8179847" y="-8179847"/>
            <a:ext cx="1928306" cy="18288000"/>
          </a:xfrm>
          <a:custGeom>
            <a:avLst/>
            <a:gdLst/>
            <a:ahLst/>
            <a:cxnLst/>
            <a:rect l="l" t="t" r="r" b="b"/>
            <a:pathLst>
              <a:path w="373550" h="3542740" extrusionOk="0">
                <a:moveTo>
                  <a:pt x="0" y="0"/>
                </a:moveTo>
                <a:lnTo>
                  <a:pt x="373550" y="0"/>
                </a:lnTo>
                <a:lnTo>
                  <a:pt x="373550" y="3542740"/>
                </a:lnTo>
                <a:lnTo>
                  <a:pt x="0" y="3542740"/>
                </a:lnTo>
                <a:close/>
              </a:path>
            </a:pathLst>
          </a:custGeom>
          <a:solidFill>
            <a:srgbClr val="012069"/>
          </a:solidFill>
          <a:ln>
            <a:noFill/>
          </a:ln>
        </p:spPr>
      </p:sp>
      <p:sp>
        <p:nvSpPr>
          <p:cNvPr id="226" name="Google Shape;226;p13"/>
          <p:cNvSpPr txBox="1"/>
          <p:nvPr/>
        </p:nvSpPr>
        <p:spPr>
          <a:xfrm>
            <a:off x="838200" y="578448"/>
            <a:ext cx="9938521" cy="707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28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Academic Merit</a:t>
            </a:r>
            <a:endParaRPr/>
          </a:p>
        </p:txBody>
      </p:sp>
      <p:pic>
        <p:nvPicPr>
          <p:cNvPr id="227" name="Google Shape;227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65134" y="489733"/>
            <a:ext cx="3614625" cy="948839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13"/>
          <p:cNvSpPr/>
          <p:nvPr/>
        </p:nvSpPr>
        <p:spPr>
          <a:xfrm>
            <a:off x="0" y="1928307"/>
            <a:ext cx="7281672" cy="835869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13"/>
          <p:cNvSpPr txBox="1"/>
          <p:nvPr/>
        </p:nvSpPr>
        <p:spPr>
          <a:xfrm>
            <a:off x="1066800" y="2781300"/>
            <a:ext cx="5486400" cy="7094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Evidence of strong &amp; relevant academic background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00" b="1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Knowledge of proposed courses and supervisors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00" b="1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Quality of programs of study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00" b="1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Quality &amp; breadth of recommendations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0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BA5AA1-989C-B144-9044-A7BA3746D2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1672" y="1928307"/>
            <a:ext cx="12372503" cy="835869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4"/>
          <p:cNvSpPr/>
          <p:nvPr/>
        </p:nvSpPr>
        <p:spPr>
          <a:xfrm rot="5400000">
            <a:off x="8179847" y="-8179847"/>
            <a:ext cx="1928306" cy="18288000"/>
          </a:xfrm>
          <a:custGeom>
            <a:avLst/>
            <a:gdLst/>
            <a:ahLst/>
            <a:cxnLst/>
            <a:rect l="l" t="t" r="r" b="b"/>
            <a:pathLst>
              <a:path w="373550" h="3542740" extrusionOk="0">
                <a:moveTo>
                  <a:pt x="0" y="0"/>
                </a:moveTo>
                <a:lnTo>
                  <a:pt x="373550" y="0"/>
                </a:lnTo>
                <a:lnTo>
                  <a:pt x="373550" y="3542740"/>
                </a:lnTo>
                <a:lnTo>
                  <a:pt x="0" y="3542740"/>
                </a:lnTo>
                <a:close/>
              </a:path>
            </a:pathLst>
          </a:custGeom>
          <a:solidFill>
            <a:srgbClr val="012069"/>
          </a:solidFill>
          <a:ln>
            <a:noFill/>
          </a:ln>
        </p:spPr>
      </p:sp>
      <p:sp>
        <p:nvSpPr>
          <p:cNvPr id="236" name="Google Shape;236;p14"/>
          <p:cNvSpPr txBox="1"/>
          <p:nvPr/>
        </p:nvSpPr>
        <p:spPr>
          <a:xfrm>
            <a:off x="838200" y="578448"/>
            <a:ext cx="9938521" cy="707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28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Leadership Potential</a:t>
            </a:r>
            <a:endParaRPr/>
          </a:p>
        </p:txBody>
      </p:sp>
      <p:pic>
        <p:nvPicPr>
          <p:cNvPr id="237" name="Google Shape;237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465134" y="489733"/>
            <a:ext cx="3614625" cy="948839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14"/>
          <p:cNvSpPr txBox="1"/>
          <p:nvPr/>
        </p:nvSpPr>
        <p:spPr>
          <a:xfrm>
            <a:off x="838200" y="3856613"/>
            <a:ext cx="9475081" cy="4308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Ability to deliver results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00" b="1" dirty="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Strength of Purpose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00" b="1" dirty="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Creativity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00" b="1" dirty="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Self-Awareness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00" b="1" dirty="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40" name="Google Shape;240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7880" y="9644573"/>
            <a:ext cx="3120175" cy="510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BF58CE-7765-FF45-AC0A-EE06EF026B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8490" y="1928306"/>
            <a:ext cx="12693996" cy="847693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5"/>
          <p:cNvSpPr/>
          <p:nvPr/>
        </p:nvSpPr>
        <p:spPr>
          <a:xfrm rot="5400000">
            <a:off x="8179847" y="-8179847"/>
            <a:ext cx="1928306" cy="18288000"/>
          </a:xfrm>
          <a:custGeom>
            <a:avLst/>
            <a:gdLst/>
            <a:ahLst/>
            <a:cxnLst/>
            <a:rect l="l" t="t" r="r" b="b"/>
            <a:pathLst>
              <a:path w="373550" h="3542740" extrusionOk="0">
                <a:moveTo>
                  <a:pt x="0" y="0"/>
                </a:moveTo>
                <a:lnTo>
                  <a:pt x="373550" y="0"/>
                </a:lnTo>
                <a:lnTo>
                  <a:pt x="373550" y="3542740"/>
                </a:lnTo>
                <a:lnTo>
                  <a:pt x="0" y="3542740"/>
                </a:lnTo>
                <a:close/>
              </a:path>
            </a:pathLst>
          </a:custGeom>
          <a:solidFill>
            <a:srgbClr val="012069"/>
          </a:solidFill>
          <a:ln>
            <a:noFill/>
          </a:ln>
        </p:spPr>
      </p:sp>
      <p:sp>
        <p:nvSpPr>
          <p:cNvPr id="246" name="Google Shape;246;p15"/>
          <p:cNvSpPr txBox="1"/>
          <p:nvPr/>
        </p:nvSpPr>
        <p:spPr>
          <a:xfrm>
            <a:off x="838200" y="578448"/>
            <a:ext cx="9938521" cy="707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28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Ambassadorial Potential</a:t>
            </a:r>
            <a:endParaRPr/>
          </a:p>
        </p:txBody>
      </p:sp>
      <p:pic>
        <p:nvPicPr>
          <p:cNvPr id="247" name="Google Shape;247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465134" y="489733"/>
            <a:ext cx="3614625" cy="948839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15"/>
          <p:cNvSpPr txBox="1"/>
          <p:nvPr/>
        </p:nvSpPr>
        <p:spPr>
          <a:xfrm>
            <a:off x="838200" y="3200990"/>
            <a:ext cx="9475081" cy="5924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Knowledge of US-UK relations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00" b="1" dirty="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Evidence of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Transferable extra-curriculars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00" b="1" dirty="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Interpersonal skills &amp;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Ability to engage others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00" b="1" dirty="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Confidence &amp; ability to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seize opportunities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00" b="1" dirty="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49" name="Google Shape;249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47789" y="1914590"/>
            <a:ext cx="11034689" cy="8372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1890" y="9708552"/>
            <a:ext cx="3120175" cy="510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7"/>
          <p:cNvSpPr/>
          <p:nvPr/>
        </p:nvSpPr>
        <p:spPr>
          <a:xfrm rot="5400000">
            <a:off x="8179847" y="-8179847"/>
            <a:ext cx="1928306" cy="18288000"/>
          </a:xfrm>
          <a:custGeom>
            <a:avLst/>
            <a:gdLst/>
            <a:ahLst/>
            <a:cxnLst/>
            <a:rect l="l" t="t" r="r" b="b"/>
            <a:pathLst>
              <a:path w="373550" h="3542740" extrusionOk="0">
                <a:moveTo>
                  <a:pt x="0" y="0"/>
                </a:moveTo>
                <a:lnTo>
                  <a:pt x="373550" y="0"/>
                </a:lnTo>
                <a:lnTo>
                  <a:pt x="373550" y="3542740"/>
                </a:lnTo>
                <a:lnTo>
                  <a:pt x="0" y="3542740"/>
                </a:lnTo>
                <a:close/>
              </a:path>
            </a:pathLst>
          </a:custGeom>
          <a:solidFill>
            <a:srgbClr val="012069"/>
          </a:solidFill>
          <a:ln>
            <a:noFill/>
          </a:ln>
        </p:spPr>
      </p:sp>
      <p:sp>
        <p:nvSpPr>
          <p:cNvPr id="274" name="Google Shape;274;p17"/>
          <p:cNvSpPr txBox="1"/>
          <p:nvPr/>
        </p:nvSpPr>
        <p:spPr>
          <a:xfrm>
            <a:off x="1028700" y="538072"/>
            <a:ext cx="9938521" cy="708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28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Route Map</a:t>
            </a:r>
            <a:endParaRPr/>
          </a:p>
        </p:txBody>
      </p:sp>
      <p:pic>
        <p:nvPicPr>
          <p:cNvPr id="275" name="Google Shape;275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67825" y="9797267"/>
            <a:ext cx="3120175" cy="510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465134" y="489733"/>
            <a:ext cx="3614625" cy="948839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17"/>
          <p:cNvSpPr txBox="1"/>
          <p:nvPr/>
        </p:nvSpPr>
        <p:spPr>
          <a:xfrm>
            <a:off x="381000" y="2538057"/>
            <a:ext cx="5939027" cy="3090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u="sng" dirty="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One-Year Scholarship</a:t>
            </a:r>
            <a:endParaRPr sz="3000" b="1" dirty="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Font typeface="Arial"/>
              <a:buChar char="•"/>
            </a:pPr>
            <a:r>
              <a:rPr lang="en-US" sz="3000" b="1" dirty="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12 month Master’s</a:t>
            </a:r>
            <a:endParaRPr dirty="0"/>
          </a:p>
          <a:p>
            <a:pPr marL="457200" marR="0" lvl="0" indent="-266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endParaRPr sz="3000" b="1" dirty="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Font typeface="Arial"/>
              <a:buChar char="•"/>
            </a:pPr>
            <a:r>
              <a:rPr lang="en-US" sz="3000" b="1" dirty="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Research or Taught</a:t>
            </a:r>
            <a:endParaRPr dirty="0"/>
          </a:p>
          <a:p>
            <a:pPr marL="457200" marR="0" lvl="0" indent="-266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endParaRPr sz="3000" b="1" dirty="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Font typeface="Arial"/>
              <a:buChar char="•"/>
            </a:pPr>
            <a:r>
              <a:rPr lang="en-US" sz="3000" b="1" dirty="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 extension</a:t>
            </a:r>
            <a:endParaRPr dirty="0"/>
          </a:p>
        </p:txBody>
      </p:sp>
      <p:sp>
        <p:nvSpPr>
          <p:cNvPr id="278" name="Google Shape;278;p17"/>
          <p:cNvSpPr txBox="1"/>
          <p:nvPr/>
        </p:nvSpPr>
        <p:spPr>
          <a:xfrm>
            <a:off x="5403887" y="2545285"/>
            <a:ext cx="5939027" cy="3700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u="sng" dirty="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Two-Year Scholarship</a:t>
            </a:r>
            <a:endParaRPr sz="3500" b="1" dirty="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Font typeface="Arial"/>
              <a:buChar char="•"/>
            </a:pPr>
            <a:r>
              <a:rPr lang="en-US" sz="3000" b="1" dirty="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Two 1-year Master’s at same or different university OR</a:t>
            </a:r>
            <a:endParaRPr dirty="0"/>
          </a:p>
          <a:p>
            <a:pPr marL="457200" marR="0" lvl="0" indent="-266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endParaRPr sz="3000" b="1" dirty="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Font typeface="Arial"/>
              <a:buChar char="•"/>
            </a:pPr>
            <a:r>
              <a:rPr lang="en-US" sz="3000" b="1" dirty="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One 2-year Master’s OR</a:t>
            </a:r>
            <a:endParaRPr dirty="0"/>
          </a:p>
          <a:p>
            <a:pPr marL="457200" marR="0" lvl="0" indent="-266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endParaRPr sz="3000" b="1" dirty="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Font typeface="Arial"/>
              <a:buChar char="•"/>
            </a:pPr>
            <a:r>
              <a:rPr lang="en-US" sz="3000" b="1" dirty="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At least 2 years of PhD	</a:t>
            </a:r>
            <a:endParaRPr dirty="0"/>
          </a:p>
        </p:txBody>
      </p:sp>
      <p:sp>
        <p:nvSpPr>
          <p:cNvPr id="279" name="Google Shape;279;p17"/>
          <p:cNvSpPr txBox="1"/>
          <p:nvPr/>
        </p:nvSpPr>
        <p:spPr>
          <a:xfrm>
            <a:off x="11566635" y="2786556"/>
            <a:ext cx="5939027" cy="5339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u="sng" dirty="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Two-Year Scholarship w/ possible 3</a:t>
            </a:r>
            <a:r>
              <a:rPr lang="en-US" sz="3600" b="1" u="sng" baseline="30000" dirty="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rd</a:t>
            </a:r>
            <a:r>
              <a:rPr lang="en-US" sz="3600" b="1" u="sng" dirty="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year extension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00" b="1" dirty="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Font typeface="Arial"/>
              <a:buChar char="•"/>
            </a:pPr>
            <a:r>
              <a:rPr lang="en-US" sz="3000" b="1" dirty="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Complete 1 year Master’s; Start PhD in Year 2</a:t>
            </a:r>
            <a:endParaRPr dirty="0"/>
          </a:p>
          <a:p>
            <a:pPr marL="457200" marR="0" lvl="0" indent="-266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endParaRPr sz="3000" b="1" dirty="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Font typeface="Arial"/>
              <a:buChar char="•"/>
            </a:pPr>
            <a:r>
              <a:rPr lang="en-US" sz="3000" b="1" dirty="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Upgrade from 2-year research Master’s*</a:t>
            </a:r>
            <a:endParaRPr dirty="0"/>
          </a:p>
          <a:p>
            <a:pPr marL="457200" marR="0" lvl="0" indent="-266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endParaRPr sz="3000" b="1" dirty="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Font typeface="Arial"/>
              <a:buChar char="•"/>
            </a:pPr>
            <a:r>
              <a:rPr lang="en-US" sz="3000" b="1" dirty="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Continue 2 previous years of PhD*</a:t>
            </a:r>
            <a:endParaRPr dirty="0"/>
          </a:p>
        </p:txBody>
      </p:sp>
      <p:sp>
        <p:nvSpPr>
          <p:cNvPr id="280" name="Google Shape;280;p17"/>
          <p:cNvSpPr txBox="1"/>
          <p:nvPr/>
        </p:nvSpPr>
        <p:spPr>
          <a:xfrm>
            <a:off x="0" y="9307533"/>
            <a:ext cx="47244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*Third year funding is possible, but not guaranteed; students must apply during their 2</a:t>
            </a:r>
            <a:r>
              <a:rPr lang="en-US" sz="1800" baseline="30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nd</a:t>
            </a:r>
            <a:r>
              <a:rPr lang="en-US" sz="1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year. See website for more details.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20"/>
          <p:cNvPicPr preferRelativeResize="0"/>
          <p:nvPr/>
        </p:nvPicPr>
        <p:blipFill rotWithShape="1">
          <a:blip r:embed="rId3">
            <a:alphaModFix/>
          </a:blip>
          <a:srcRect l="3332" r="3333"/>
          <a:stretch/>
        </p:blipFill>
        <p:spPr>
          <a:xfrm>
            <a:off x="0" y="1877617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20"/>
          <p:cNvSpPr/>
          <p:nvPr/>
        </p:nvSpPr>
        <p:spPr>
          <a:xfrm>
            <a:off x="9432606" y="9464965"/>
            <a:ext cx="190500" cy="190500"/>
          </a:xfrm>
          <a:prstGeom prst="rect">
            <a:avLst/>
          </a:prstGeom>
          <a:solidFill>
            <a:srgbClr val="2528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20"/>
          <p:cNvSpPr/>
          <p:nvPr/>
        </p:nvSpPr>
        <p:spPr>
          <a:xfrm rot="5400000">
            <a:off x="8179847" y="-8179847"/>
            <a:ext cx="1928306" cy="18288000"/>
          </a:xfrm>
          <a:custGeom>
            <a:avLst/>
            <a:gdLst/>
            <a:ahLst/>
            <a:cxnLst/>
            <a:rect l="l" t="t" r="r" b="b"/>
            <a:pathLst>
              <a:path w="373550" h="3542740" extrusionOk="0">
                <a:moveTo>
                  <a:pt x="0" y="0"/>
                </a:moveTo>
                <a:lnTo>
                  <a:pt x="373550" y="0"/>
                </a:lnTo>
                <a:lnTo>
                  <a:pt x="373550" y="3542740"/>
                </a:lnTo>
                <a:lnTo>
                  <a:pt x="0" y="3542740"/>
                </a:lnTo>
                <a:close/>
              </a:path>
            </a:pathLst>
          </a:custGeom>
          <a:solidFill>
            <a:srgbClr val="012069"/>
          </a:solidFill>
          <a:ln>
            <a:noFill/>
          </a:ln>
        </p:spPr>
      </p:sp>
      <p:sp>
        <p:nvSpPr>
          <p:cNvPr id="308" name="Google Shape;308;p20"/>
          <p:cNvSpPr txBox="1"/>
          <p:nvPr/>
        </p:nvSpPr>
        <p:spPr>
          <a:xfrm>
            <a:off x="1028700" y="538072"/>
            <a:ext cx="9938521" cy="708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28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Scholarship Timeline</a:t>
            </a:r>
            <a:endParaRPr/>
          </a:p>
        </p:txBody>
      </p:sp>
      <p:pic>
        <p:nvPicPr>
          <p:cNvPr id="309" name="Google Shape;309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465134" y="489733"/>
            <a:ext cx="3614625" cy="9488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0" name="Google Shape;310;p20"/>
          <p:cNvCxnSpPr/>
          <p:nvPr/>
        </p:nvCxnSpPr>
        <p:spPr>
          <a:xfrm>
            <a:off x="6248400" y="5143500"/>
            <a:ext cx="11081800" cy="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cxnSp>
        <p:nvCxnSpPr>
          <p:cNvPr id="311" name="Google Shape;311;p20"/>
          <p:cNvCxnSpPr/>
          <p:nvPr/>
        </p:nvCxnSpPr>
        <p:spPr>
          <a:xfrm>
            <a:off x="7467600" y="4991100"/>
            <a:ext cx="0" cy="3048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sp>
        <p:nvSpPr>
          <p:cNvPr id="312" name="Google Shape;312;p20"/>
          <p:cNvSpPr txBox="1"/>
          <p:nvPr/>
        </p:nvSpPr>
        <p:spPr>
          <a:xfrm>
            <a:off x="6248400" y="5446024"/>
            <a:ext cx="2438400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Last week of Sept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Application deadline</a:t>
            </a:r>
            <a:endParaRPr dirty="0"/>
          </a:p>
        </p:txBody>
      </p:sp>
      <p:cxnSp>
        <p:nvCxnSpPr>
          <p:cNvPr id="313" name="Google Shape;313;p20"/>
          <p:cNvCxnSpPr/>
          <p:nvPr/>
        </p:nvCxnSpPr>
        <p:spPr>
          <a:xfrm>
            <a:off x="9906000" y="4991100"/>
            <a:ext cx="0" cy="3048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sp>
        <p:nvSpPr>
          <p:cNvPr id="314" name="Google Shape;314;p20"/>
          <p:cNvSpPr txBox="1"/>
          <p:nvPr/>
        </p:nvSpPr>
        <p:spPr>
          <a:xfrm>
            <a:off x="8686800" y="4056147"/>
            <a:ext cx="2438400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Mid-Late Oct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Shortlist Meetings</a:t>
            </a:r>
            <a:endParaRPr dirty="0"/>
          </a:p>
        </p:txBody>
      </p:sp>
      <p:cxnSp>
        <p:nvCxnSpPr>
          <p:cNvPr id="315" name="Google Shape;315;p20"/>
          <p:cNvCxnSpPr/>
          <p:nvPr/>
        </p:nvCxnSpPr>
        <p:spPr>
          <a:xfrm>
            <a:off x="12725400" y="4991100"/>
            <a:ext cx="0" cy="3048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cxnSp>
        <p:nvCxnSpPr>
          <p:cNvPr id="316" name="Google Shape;316;p20"/>
          <p:cNvCxnSpPr/>
          <p:nvPr/>
        </p:nvCxnSpPr>
        <p:spPr>
          <a:xfrm>
            <a:off x="15392400" y="4991100"/>
            <a:ext cx="0" cy="3048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sp>
        <p:nvSpPr>
          <p:cNvPr id="317" name="Google Shape;317;p20"/>
          <p:cNvSpPr txBox="1"/>
          <p:nvPr/>
        </p:nvSpPr>
        <p:spPr>
          <a:xfrm>
            <a:off x="11506200" y="5465970"/>
            <a:ext cx="2438400" cy="78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Early Nov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Interviews</a:t>
            </a:r>
            <a:endParaRPr dirty="0"/>
          </a:p>
        </p:txBody>
      </p:sp>
      <p:sp>
        <p:nvSpPr>
          <p:cNvPr id="318" name="Google Shape;318;p20"/>
          <p:cNvSpPr txBox="1"/>
          <p:nvPr/>
        </p:nvSpPr>
        <p:spPr>
          <a:xfrm>
            <a:off x="14173200" y="3747231"/>
            <a:ext cx="2438400" cy="1092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Early Dec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Winners announced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827"/>
        </a:solid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21"/>
          <p:cNvPicPr preferRelativeResize="0"/>
          <p:nvPr/>
        </p:nvPicPr>
        <p:blipFill rotWithShape="1">
          <a:blip r:embed="rId3">
            <a:alphaModFix/>
          </a:blip>
          <a:srcRect t="8333" b="8333"/>
          <a:stretch/>
        </p:blipFill>
        <p:spPr>
          <a:xfrm>
            <a:off x="0" y="1777211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21"/>
          <p:cNvSpPr/>
          <p:nvPr/>
        </p:nvSpPr>
        <p:spPr>
          <a:xfrm rot="5400000">
            <a:off x="8179847" y="-8179847"/>
            <a:ext cx="1928306" cy="18288000"/>
          </a:xfrm>
          <a:custGeom>
            <a:avLst/>
            <a:gdLst/>
            <a:ahLst/>
            <a:cxnLst/>
            <a:rect l="l" t="t" r="r" b="b"/>
            <a:pathLst>
              <a:path w="373550" h="3542740" extrusionOk="0">
                <a:moveTo>
                  <a:pt x="0" y="0"/>
                </a:moveTo>
                <a:lnTo>
                  <a:pt x="373550" y="0"/>
                </a:lnTo>
                <a:lnTo>
                  <a:pt x="373550" y="3542740"/>
                </a:lnTo>
                <a:lnTo>
                  <a:pt x="0" y="3542740"/>
                </a:lnTo>
                <a:close/>
              </a:path>
            </a:pathLst>
          </a:custGeom>
          <a:solidFill>
            <a:srgbClr val="012069"/>
          </a:solidFill>
          <a:ln>
            <a:noFill/>
          </a:ln>
        </p:spPr>
      </p:sp>
      <p:sp>
        <p:nvSpPr>
          <p:cNvPr id="325" name="Google Shape;325;p21"/>
          <p:cNvSpPr txBox="1"/>
          <p:nvPr/>
        </p:nvSpPr>
        <p:spPr>
          <a:xfrm>
            <a:off x="1028700" y="538072"/>
            <a:ext cx="9938521" cy="708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28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Interviews</a:t>
            </a:r>
            <a:endParaRPr/>
          </a:p>
        </p:txBody>
      </p:sp>
      <p:pic>
        <p:nvPicPr>
          <p:cNvPr id="326" name="Google Shape;326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465134" y="489733"/>
            <a:ext cx="3614625" cy="948839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21"/>
          <p:cNvSpPr/>
          <p:nvPr/>
        </p:nvSpPr>
        <p:spPr>
          <a:xfrm>
            <a:off x="0" y="1928306"/>
            <a:ext cx="7281672" cy="908259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21"/>
          <p:cNvSpPr txBox="1"/>
          <p:nvPr/>
        </p:nvSpPr>
        <p:spPr>
          <a:xfrm>
            <a:off x="228600" y="2610076"/>
            <a:ext cx="6553200" cy="6463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Font typeface="Arial"/>
              <a:buChar char="•"/>
            </a:pPr>
            <a:r>
              <a:rPr lang="en-US" sz="3000" b="1" dirty="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30 minutes long at their local consulate</a:t>
            </a:r>
            <a:endParaRPr dirty="0"/>
          </a:p>
          <a:p>
            <a:pPr marL="457200" marR="0" lvl="0" indent="-266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endParaRPr sz="3000" b="1" dirty="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Font typeface="Arial"/>
              <a:buChar char="•"/>
            </a:pPr>
            <a:r>
              <a:rPr lang="en-US" sz="3000" b="1" dirty="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Travel costs are covered by the Marshall Commission (no international flights)</a:t>
            </a:r>
            <a:endParaRPr dirty="0"/>
          </a:p>
          <a:p>
            <a:pPr marL="457200" marR="0" lvl="0" indent="-266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endParaRPr sz="3000" b="1" dirty="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Font typeface="Arial"/>
              <a:buChar char="•"/>
            </a:pPr>
            <a:r>
              <a:rPr lang="en-US" sz="3000" b="1" dirty="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All committee members are American and most are Marshall Scholars (though not a requirement)</a:t>
            </a:r>
            <a:endParaRPr dirty="0"/>
          </a:p>
          <a:p>
            <a:pPr marL="457200" marR="0" lvl="0" indent="-266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endParaRPr sz="3000" b="1" dirty="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Font typeface="Arial"/>
              <a:buChar char="•"/>
            </a:pPr>
            <a:r>
              <a:rPr lang="en-US" sz="3000" b="1" dirty="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All thematic areas of expertise covered by selection committee</a:t>
            </a:r>
            <a:endParaRPr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2"/>
          <p:cNvSpPr/>
          <p:nvPr/>
        </p:nvSpPr>
        <p:spPr>
          <a:xfrm rot="5400000">
            <a:off x="8179847" y="-8179847"/>
            <a:ext cx="1928306" cy="18288000"/>
          </a:xfrm>
          <a:custGeom>
            <a:avLst/>
            <a:gdLst/>
            <a:ahLst/>
            <a:cxnLst/>
            <a:rect l="l" t="t" r="r" b="b"/>
            <a:pathLst>
              <a:path w="373550" h="3542740" extrusionOk="0">
                <a:moveTo>
                  <a:pt x="0" y="0"/>
                </a:moveTo>
                <a:lnTo>
                  <a:pt x="373550" y="0"/>
                </a:lnTo>
                <a:lnTo>
                  <a:pt x="373550" y="3542740"/>
                </a:lnTo>
                <a:lnTo>
                  <a:pt x="0" y="3542740"/>
                </a:lnTo>
                <a:close/>
              </a:path>
            </a:pathLst>
          </a:custGeom>
          <a:solidFill>
            <a:srgbClr val="012069"/>
          </a:solidFill>
          <a:ln>
            <a:noFill/>
          </a:ln>
        </p:spPr>
      </p:sp>
      <p:sp>
        <p:nvSpPr>
          <p:cNvPr id="334" name="Google Shape;334;p22"/>
          <p:cNvSpPr txBox="1"/>
          <p:nvPr/>
        </p:nvSpPr>
        <p:spPr>
          <a:xfrm>
            <a:off x="1028700" y="538072"/>
            <a:ext cx="9938521" cy="932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28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2023 Application Cycle at a Glance</a:t>
            </a:r>
            <a:endParaRPr dirty="0"/>
          </a:p>
        </p:txBody>
      </p:sp>
      <p:pic>
        <p:nvPicPr>
          <p:cNvPr id="335" name="Google Shape;335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67825" y="9797267"/>
            <a:ext cx="3120175" cy="510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465134" y="489733"/>
            <a:ext cx="3614625" cy="948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84B9A4CF-111F-1E19-59F8-5BA7BCDF2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2291"/>
            <a:ext cx="8895440" cy="486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CFF05B-1F0D-75E3-32F9-5A4A38F01A6A}"/>
              </a:ext>
            </a:extLst>
          </p:cNvPr>
          <p:cNvSpPr txBox="1"/>
          <p:nvPr/>
        </p:nvSpPr>
        <p:spPr>
          <a:xfrm>
            <a:off x="6885709" y="4461163"/>
            <a:ext cx="5818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1190</a:t>
            </a:r>
          </a:p>
        </p:txBody>
      </p:sp>
      <p:pic>
        <p:nvPicPr>
          <p:cNvPr id="1040" name="Picture 16">
            <a:extLst>
              <a:ext uri="{FF2B5EF4-FFF2-40B4-BE49-F238E27FC236}">
                <a16:creationId xmlns:a16="http://schemas.microsoft.com/office/drawing/2014/main" id="{72F33797-0282-0065-C8BE-BA8CB6F17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2562" y="3782291"/>
            <a:ext cx="7872071" cy="486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2"/>
          <p:cNvSpPr/>
          <p:nvPr/>
        </p:nvSpPr>
        <p:spPr>
          <a:xfrm rot="5400000">
            <a:off x="8179847" y="-8179847"/>
            <a:ext cx="1928306" cy="18288000"/>
          </a:xfrm>
          <a:custGeom>
            <a:avLst/>
            <a:gdLst/>
            <a:ahLst/>
            <a:cxnLst/>
            <a:rect l="l" t="t" r="r" b="b"/>
            <a:pathLst>
              <a:path w="373550" h="3542740" extrusionOk="0">
                <a:moveTo>
                  <a:pt x="0" y="0"/>
                </a:moveTo>
                <a:lnTo>
                  <a:pt x="373550" y="0"/>
                </a:lnTo>
                <a:lnTo>
                  <a:pt x="373550" y="3542740"/>
                </a:lnTo>
                <a:lnTo>
                  <a:pt x="0" y="3542740"/>
                </a:lnTo>
                <a:close/>
              </a:path>
            </a:pathLst>
          </a:custGeom>
          <a:solidFill>
            <a:srgbClr val="012069"/>
          </a:solidFill>
          <a:ln>
            <a:noFill/>
          </a:ln>
        </p:spPr>
      </p:sp>
      <p:sp>
        <p:nvSpPr>
          <p:cNvPr id="334" name="Google Shape;334;p22"/>
          <p:cNvSpPr txBox="1"/>
          <p:nvPr/>
        </p:nvSpPr>
        <p:spPr>
          <a:xfrm>
            <a:off x="1028700" y="538072"/>
            <a:ext cx="9938521" cy="932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28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2023 Class at a Glance</a:t>
            </a:r>
            <a:endParaRPr dirty="0"/>
          </a:p>
        </p:txBody>
      </p:sp>
      <p:pic>
        <p:nvPicPr>
          <p:cNvPr id="335" name="Google Shape;335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67825" y="9797267"/>
            <a:ext cx="3120175" cy="510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465134" y="489733"/>
            <a:ext cx="3614625" cy="94883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43;p7">
            <a:extLst>
              <a:ext uri="{FF2B5EF4-FFF2-40B4-BE49-F238E27FC236}">
                <a16:creationId xmlns:a16="http://schemas.microsoft.com/office/drawing/2014/main" id="{519437B4-F215-DAC7-93E9-E800A84AF457}"/>
              </a:ext>
            </a:extLst>
          </p:cNvPr>
          <p:cNvSpPr txBox="1"/>
          <p:nvPr/>
        </p:nvSpPr>
        <p:spPr>
          <a:xfrm>
            <a:off x="1028700" y="2747619"/>
            <a:ext cx="9677400" cy="4138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870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409" dirty="0">
              <a:solidFill>
                <a:srgbClr val="01206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5750" marR="0" lvl="0" indent="-285750" algn="l" rtl="0">
              <a:lnSpc>
                <a:spcPct val="96171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500" b="1" dirty="0">
                <a:solidFill>
                  <a:srgbClr val="01206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40 scholars </a:t>
            </a:r>
            <a:r>
              <a:rPr lang="en-US" sz="3500" dirty="0">
                <a:solidFill>
                  <a:srgbClr val="01206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selected nationwide.</a:t>
            </a:r>
          </a:p>
          <a:p>
            <a:pPr marL="285750" marR="0" lvl="0" indent="-285750" algn="l" rtl="0">
              <a:lnSpc>
                <a:spcPct val="96171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500" b="1" dirty="0">
                <a:solidFill>
                  <a:srgbClr val="01206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55% of class were women, </a:t>
            </a:r>
            <a:r>
              <a:rPr lang="en-US" sz="3500" dirty="0">
                <a:solidFill>
                  <a:srgbClr val="01206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continuing trend of female-majority classes for five of last six classes.</a:t>
            </a:r>
          </a:p>
          <a:p>
            <a:pPr marL="285750" marR="0" lvl="0" indent="-285750" algn="l" rtl="0">
              <a:lnSpc>
                <a:spcPct val="96171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500" b="1" dirty="0">
                <a:solidFill>
                  <a:srgbClr val="01206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40% of class identified as BIPOC</a:t>
            </a:r>
          </a:p>
          <a:p>
            <a:pPr marL="285750" marR="0" lvl="0" indent="-285750" algn="l" rtl="0">
              <a:lnSpc>
                <a:spcPct val="96171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500" b="1" dirty="0">
                <a:solidFill>
                  <a:srgbClr val="01206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30% of class is Pell Grant eligible</a:t>
            </a:r>
            <a:endParaRPr b="1" dirty="0"/>
          </a:p>
          <a:p>
            <a:pPr marL="0" marR="0" lvl="0" indent="0" algn="l" rtl="0">
              <a:lnSpc>
                <a:spcPct val="961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00" dirty="0">
              <a:solidFill>
                <a:srgbClr val="01206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652576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2"/>
          <p:cNvSpPr/>
          <p:nvPr/>
        </p:nvSpPr>
        <p:spPr>
          <a:xfrm rot="5400000">
            <a:off x="8179847" y="-8179847"/>
            <a:ext cx="1928306" cy="18288000"/>
          </a:xfrm>
          <a:custGeom>
            <a:avLst/>
            <a:gdLst/>
            <a:ahLst/>
            <a:cxnLst/>
            <a:rect l="l" t="t" r="r" b="b"/>
            <a:pathLst>
              <a:path w="373550" h="3542740" extrusionOk="0">
                <a:moveTo>
                  <a:pt x="0" y="0"/>
                </a:moveTo>
                <a:lnTo>
                  <a:pt x="373550" y="0"/>
                </a:lnTo>
                <a:lnTo>
                  <a:pt x="373550" y="3542740"/>
                </a:lnTo>
                <a:lnTo>
                  <a:pt x="0" y="3542740"/>
                </a:lnTo>
                <a:close/>
              </a:path>
            </a:pathLst>
          </a:custGeom>
          <a:solidFill>
            <a:srgbClr val="012069"/>
          </a:solidFill>
          <a:ln>
            <a:noFill/>
          </a:ln>
        </p:spPr>
      </p:sp>
      <p:sp>
        <p:nvSpPr>
          <p:cNvPr id="334" name="Google Shape;334;p22"/>
          <p:cNvSpPr txBox="1"/>
          <p:nvPr/>
        </p:nvSpPr>
        <p:spPr>
          <a:xfrm>
            <a:off x="1028700" y="538072"/>
            <a:ext cx="9938521" cy="932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28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2022 Class at a Glance</a:t>
            </a:r>
            <a:endParaRPr dirty="0"/>
          </a:p>
        </p:txBody>
      </p:sp>
      <p:pic>
        <p:nvPicPr>
          <p:cNvPr id="335" name="Google Shape;335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67825" y="9797267"/>
            <a:ext cx="3120175" cy="510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465134" y="489733"/>
            <a:ext cx="3614625" cy="94883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8EE4C0B4-C974-E04D-94B4-C3F3C7B082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5554860"/>
              </p:ext>
            </p:extLst>
          </p:nvPr>
        </p:nvGraphicFramePr>
        <p:xfrm>
          <a:off x="859220" y="4226238"/>
          <a:ext cx="16569560" cy="460248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4142390">
                  <a:extLst>
                    <a:ext uri="{9D8B030D-6E8A-4147-A177-3AD203B41FA5}">
                      <a16:colId xmlns:a16="http://schemas.microsoft.com/office/drawing/2014/main" val="132420812"/>
                    </a:ext>
                  </a:extLst>
                </a:gridCol>
                <a:gridCol w="4142390">
                  <a:extLst>
                    <a:ext uri="{9D8B030D-6E8A-4147-A177-3AD203B41FA5}">
                      <a16:colId xmlns:a16="http://schemas.microsoft.com/office/drawing/2014/main" val="3265546201"/>
                    </a:ext>
                  </a:extLst>
                </a:gridCol>
                <a:gridCol w="4142390">
                  <a:extLst>
                    <a:ext uri="{9D8B030D-6E8A-4147-A177-3AD203B41FA5}">
                      <a16:colId xmlns:a16="http://schemas.microsoft.com/office/drawing/2014/main" val="3353966747"/>
                    </a:ext>
                  </a:extLst>
                </a:gridCol>
                <a:gridCol w="4142390">
                  <a:extLst>
                    <a:ext uri="{9D8B030D-6E8A-4147-A177-3AD203B41FA5}">
                      <a16:colId xmlns:a16="http://schemas.microsoft.com/office/drawing/2014/main" val="26540715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bg1"/>
                          </a:solidFill>
                        </a:rPr>
                        <a:t>Type of University</a:t>
                      </a:r>
                      <a:endParaRPr lang="en-US" sz="3600" b="1" dirty="0">
                        <a:solidFill>
                          <a:schemeClr val="bg1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bg1"/>
                          </a:solidFill>
                        </a:rPr>
                        <a:t>Endorsed</a:t>
                      </a:r>
                      <a:endParaRPr lang="en-US" sz="3600" b="1" dirty="0">
                        <a:solidFill>
                          <a:schemeClr val="bg1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bg1"/>
                          </a:solidFill>
                        </a:rPr>
                        <a:t>Interviewed</a:t>
                      </a:r>
                      <a:endParaRPr lang="en-US" sz="3600" b="1" dirty="0">
                        <a:solidFill>
                          <a:schemeClr val="bg1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bg1"/>
                          </a:solidFill>
                        </a:rPr>
                        <a:t>Selected</a:t>
                      </a:r>
                      <a:endParaRPr lang="en-US" sz="3600" b="1" dirty="0">
                        <a:solidFill>
                          <a:schemeClr val="bg1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4020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Private </a:t>
                      </a:r>
                    </a:p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(Research &amp; Liberal Arts)</a:t>
                      </a:r>
                      <a:endParaRPr lang="en-US" sz="2800" dirty="0">
                        <a:solidFill>
                          <a:srgbClr val="002060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46.2%</a:t>
                      </a:r>
                      <a:endParaRPr lang="en-US" sz="3600" dirty="0">
                        <a:solidFill>
                          <a:srgbClr val="002060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40.3%</a:t>
                      </a:r>
                      <a:endParaRPr lang="en-US" sz="3600" dirty="0">
                        <a:solidFill>
                          <a:srgbClr val="002060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38.2%</a:t>
                      </a:r>
                      <a:endParaRPr lang="en-US" sz="3600" dirty="0">
                        <a:solidFill>
                          <a:srgbClr val="002060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095112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State/Public</a:t>
                      </a:r>
                      <a:endParaRPr lang="en-US" sz="3600" dirty="0">
                        <a:solidFill>
                          <a:srgbClr val="002060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33.3%</a:t>
                      </a:r>
                      <a:endParaRPr lang="en-US" sz="3600" dirty="0">
                        <a:solidFill>
                          <a:srgbClr val="002060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34.4%</a:t>
                      </a:r>
                      <a:endParaRPr lang="en-US" sz="3600" dirty="0">
                        <a:solidFill>
                          <a:srgbClr val="002060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29.4%</a:t>
                      </a:r>
                      <a:endParaRPr lang="en-US" sz="3600" dirty="0">
                        <a:solidFill>
                          <a:srgbClr val="002060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0104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Ivy League</a:t>
                      </a:r>
                      <a:endParaRPr lang="en-US" sz="3600" dirty="0">
                        <a:solidFill>
                          <a:srgbClr val="002060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15%</a:t>
                      </a:r>
                      <a:endParaRPr lang="en-US" sz="3600" dirty="0">
                        <a:solidFill>
                          <a:srgbClr val="002060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16.2%</a:t>
                      </a:r>
                      <a:endParaRPr lang="en-US" sz="3600" dirty="0">
                        <a:solidFill>
                          <a:srgbClr val="002060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11.8%</a:t>
                      </a:r>
                      <a:endParaRPr lang="en-US" sz="3600" dirty="0">
                        <a:solidFill>
                          <a:srgbClr val="002060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757581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Service Academies</a:t>
                      </a:r>
                      <a:endParaRPr lang="en-US" sz="3600" dirty="0">
                        <a:solidFill>
                          <a:srgbClr val="002060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4.4%</a:t>
                      </a:r>
                      <a:endParaRPr lang="en-US" sz="3600" dirty="0">
                        <a:solidFill>
                          <a:srgbClr val="002060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9%</a:t>
                      </a:r>
                      <a:endParaRPr lang="en-US" sz="3600" dirty="0">
                        <a:solidFill>
                          <a:srgbClr val="002060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17.7%</a:t>
                      </a:r>
                      <a:endParaRPr lang="en-US" sz="3600" dirty="0">
                        <a:solidFill>
                          <a:srgbClr val="002060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3175856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/>
          <p:nvPr/>
        </p:nvSpPr>
        <p:spPr>
          <a:xfrm rot="5400000">
            <a:off x="8179847" y="-8179847"/>
            <a:ext cx="1928306" cy="18288000"/>
          </a:xfrm>
          <a:custGeom>
            <a:avLst/>
            <a:gdLst/>
            <a:ahLst/>
            <a:cxnLst/>
            <a:rect l="l" t="t" r="r" b="b"/>
            <a:pathLst>
              <a:path w="373550" h="3542740" extrusionOk="0">
                <a:moveTo>
                  <a:pt x="0" y="0"/>
                </a:moveTo>
                <a:lnTo>
                  <a:pt x="373550" y="0"/>
                </a:lnTo>
                <a:lnTo>
                  <a:pt x="373550" y="3542740"/>
                </a:lnTo>
                <a:lnTo>
                  <a:pt x="0" y="3542740"/>
                </a:lnTo>
                <a:close/>
              </a:path>
            </a:pathLst>
          </a:custGeom>
          <a:solidFill>
            <a:srgbClr val="012069"/>
          </a:solidFill>
          <a:ln>
            <a:noFill/>
          </a:ln>
        </p:spPr>
      </p:sp>
      <p:pic>
        <p:nvPicPr>
          <p:cNvPr id="107" name="Google Shape;107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465134" y="489733"/>
            <a:ext cx="3614625" cy="94883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45;p7">
            <a:extLst>
              <a:ext uri="{FF2B5EF4-FFF2-40B4-BE49-F238E27FC236}">
                <a16:creationId xmlns:a16="http://schemas.microsoft.com/office/drawing/2014/main" id="{2BAA69BC-6DE1-095E-1581-7C039F1E7448}"/>
              </a:ext>
            </a:extLst>
          </p:cNvPr>
          <p:cNvSpPr txBox="1"/>
          <p:nvPr/>
        </p:nvSpPr>
        <p:spPr>
          <a:xfrm>
            <a:off x="1028700" y="538072"/>
            <a:ext cx="9938521" cy="932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28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Who We Are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19B939-5207-D036-0D2E-BB38C9AEA6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698" y="2466379"/>
            <a:ext cx="3095755" cy="3095755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54596F-3DE0-4200-8D5E-5E87628121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6122" y="2466379"/>
            <a:ext cx="3095755" cy="309575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781F73-9ADF-5B2D-F2F7-C39F3292C8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65134" y="2466379"/>
            <a:ext cx="3095754" cy="309575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sp>
        <p:nvSpPr>
          <p:cNvPr id="8" name="Google Shape;117;p4">
            <a:extLst>
              <a:ext uri="{FF2B5EF4-FFF2-40B4-BE49-F238E27FC236}">
                <a16:creationId xmlns:a16="http://schemas.microsoft.com/office/drawing/2014/main" id="{45962F9A-5ED0-E0EC-5F96-20336EB64B7E}"/>
              </a:ext>
            </a:extLst>
          </p:cNvPr>
          <p:cNvSpPr txBox="1"/>
          <p:nvPr/>
        </p:nvSpPr>
        <p:spPr>
          <a:xfrm>
            <a:off x="1203154" y="6100829"/>
            <a:ext cx="4888841" cy="2616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Josh Stanton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4000" b="1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Head of Strategic Communication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British Embassy Washington</a:t>
            </a:r>
            <a:endParaRPr sz="3000" dirty="0"/>
          </a:p>
        </p:txBody>
      </p:sp>
      <p:sp>
        <p:nvSpPr>
          <p:cNvPr id="9" name="Google Shape;117;p4">
            <a:extLst>
              <a:ext uri="{FF2B5EF4-FFF2-40B4-BE49-F238E27FC236}">
                <a16:creationId xmlns:a16="http://schemas.microsoft.com/office/drawing/2014/main" id="{6B94D7FD-C1C3-6D9C-CFA8-DED422FD7AB0}"/>
              </a:ext>
            </a:extLst>
          </p:cNvPr>
          <p:cNvSpPr txBox="1"/>
          <p:nvPr/>
        </p:nvSpPr>
        <p:spPr>
          <a:xfrm>
            <a:off x="6699578" y="6100207"/>
            <a:ext cx="4888841" cy="3077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Haley Addison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4000" b="1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Manager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Marshall Aid Commemoration Commission (MACC)</a:t>
            </a:r>
            <a:endParaRPr sz="3000" dirty="0"/>
          </a:p>
        </p:txBody>
      </p:sp>
      <p:sp>
        <p:nvSpPr>
          <p:cNvPr id="10" name="Google Shape;117;p4">
            <a:extLst>
              <a:ext uri="{FF2B5EF4-FFF2-40B4-BE49-F238E27FC236}">
                <a16:creationId xmlns:a16="http://schemas.microsoft.com/office/drawing/2014/main" id="{54C3952C-1361-11F9-A931-367314898FB0}"/>
              </a:ext>
            </a:extLst>
          </p:cNvPr>
          <p:cNvSpPr txBox="1"/>
          <p:nvPr/>
        </p:nvSpPr>
        <p:spPr>
          <a:xfrm>
            <a:off x="12568590" y="6103949"/>
            <a:ext cx="4888841" cy="3693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Prof. Frances Brodsky (‘76)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4000" b="1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Professor of Cell Biology, UCL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SF Regional Selection Committee Member</a:t>
            </a:r>
            <a:endParaRPr sz="3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3"/>
          <p:cNvSpPr/>
          <p:nvPr/>
        </p:nvSpPr>
        <p:spPr>
          <a:xfrm rot="5400000">
            <a:off x="8179847" y="-8179847"/>
            <a:ext cx="1928306" cy="18288000"/>
          </a:xfrm>
          <a:custGeom>
            <a:avLst/>
            <a:gdLst/>
            <a:ahLst/>
            <a:cxnLst/>
            <a:rect l="l" t="t" r="r" b="b"/>
            <a:pathLst>
              <a:path w="373550" h="3542740" extrusionOk="0">
                <a:moveTo>
                  <a:pt x="0" y="0"/>
                </a:moveTo>
                <a:lnTo>
                  <a:pt x="373550" y="0"/>
                </a:lnTo>
                <a:lnTo>
                  <a:pt x="373550" y="3542740"/>
                </a:lnTo>
                <a:lnTo>
                  <a:pt x="0" y="3542740"/>
                </a:lnTo>
                <a:close/>
              </a:path>
            </a:pathLst>
          </a:custGeom>
          <a:solidFill>
            <a:srgbClr val="012069"/>
          </a:solidFill>
          <a:ln>
            <a:noFill/>
          </a:ln>
        </p:spPr>
      </p:sp>
      <p:sp>
        <p:nvSpPr>
          <p:cNvPr id="347" name="Google Shape;347;p23"/>
          <p:cNvSpPr txBox="1"/>
          <p:nvPr/>
        </p:nvSpPr>
        <p:spPr>
          <a:xfrm>
            <a:off x="1028700" y="538072"/>
            <a:ext cx="9938521" cy="932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28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2023 Class at a Glance</a:t>
            </a:r>
            <a:endParaRPr dirty="0"/>
          </a:p>
        </p:txBody>
      </p:sp>
      <p:pic>
        <p:nvPicPr>
          <p:cNvPr id="348" name="Google Shape;348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67825" y="9797267"/>
            <a:ext cx="3120175" cy="510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465134" y="489733"/>
            <a:ext cx="3614625" cy="948839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23"/>
          <p:cNvSpPr txBox="1"/>
          <p:nvPr/>
        </p:nvSpPr>
        <p:spPr>
          <a:xfrm>
            <a:off x="19050" y="9467955"/>
            <a:ext cx="11658600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Tip: Your preferred UK university should be based on the </a:t>
            </a:r>
            <a:r>
              <a:rPr lang="en-US" sz="25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type and strength </a:t>
            </a:r>
            <a:r>
              <a:rPr lang="en-US" sz="25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of the degree programme you’re seeking</a:t>
            </a:r>
            <a:endParaRPr/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22BD0FDD-E9BE-894F-A73E-D18FDAD751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4477330"/>
              </p:ext>
            </p:extLst>
          </p:nvPr>
        </p:nvGraphicFramePr>
        <p:xfrm>
          <a:off x="1371600" y="4024715"/>
          <a:ext cx="15276786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38393">
                  <a:extLst>
                    <a:ext uri="{9D8B030D-6E8A-4147-A177-3AD203B41FA5}">
                      <a16:colId xmlns:a16="http://schemas.microsoft.com/office/drawing/2014/main" val="3605095484"/>
                    </a:ext>
                  </a:extLst>
                </a:gridCol>
                <a:gridCol w="7638393">
                  <a:extLst>
                    <a:ext uri="{9D8B030D-6E8A-4147-A177-3AD203B41FA5}">
                      <a16:colId xmlns:a16="http://schemas.microsoft.com/office/drawing/2014/main" val="18869258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Preferred UK Destination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Selected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76619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Oxford &amp; Cambridge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51%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26344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London Universities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27%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66178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Other Universities in England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22%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820155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Unis in Scotland, Wales and Northern Ireland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4976679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8"/>
          <p:cNvSpPr/>
          <p:nvPr/>
        </p:nvSpPr>
        <p:spPr>
          <a:xfrm rot="5400000">
            <a:off x="8179847" y="-8179847"/>
            <a:ext cx="1928306" cy="18288000"/>
          </a:xfrm>
          <a:custGeom>
            <a:avLst/>
            <a:gdLst/>
            <a:ahLst/>
            <a:cxnLst/>
            <a:rect l="l" t="t" r="r" b="b"/>
            <a:pathLst>
              <a:path w="373550" h="3542740" extrusionOk="0">
                <a:moveTo>
                  <a:pt x="0" y="0"/>
                </a:moveTo>
                <a:lnTo>
                  <a:pt x="373550" y="0"/>
                </a:lnTo>
                <a:lnTo>
                  <a:pt x="373550" y="3542740"/>
                </a:lnTo>
                <a:lnTo>
                  <a:pt x="0" y="3542740"/>
                </a:lnTo>
                <a:close/>
              </a:path>
            </a:pathLst>
          </a:custGeom>
          <a:solidFill>
            <a:srgbClr val="012069"/>
          </a:solidFill>
          <a:ln>
            <a:noFill/>
          </a:ln>
        </p:spPr>
      </p:sp>
      <p:sp>
        <p:nvSpPr>
          <p:cNvPr id="286" name="Google Shape;286;p18"/>
          <p:cNvSpPr txBox="1"/>
          <p:nvPr/>
        </p:nvSpPr>
        <p:spPr>
          <a:xfrm>
            <a:off x="1028700" y="538072"/>
            <a:ext cx="9938521" cy="708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28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 Tips for Choosing a UK University</a:t>
            </a:r>
            <a:endParaRPr/>
          </a:p>
        </p:txBody>
      </p:sp>
      <p:pic>
        <p:nvPicPr>
          <p:cNvPr id="288" name="Google Shape;288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65134" y="489733"/>
            <a:ext cx="3614625" cy="948839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18"/>
          <p:cNvSpPr txBox="1"/>
          <p:nvPr/>
        </p:nvSpPr>
        <p:spPr>
          <a:xfrm>
            <a:off x="457200" y="2324100"/>
            <a:ext cx="17221200" cy="8094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</a:pPr>
            <a:r>
              <a:rPr lang="en-US" sz="4000" b="1" dirty="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1. Encourage your candidates to do research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Why your candidates choose to apply for a university matters greatly to selection committees. They should conduct thorough research on </a:t>
            </a:r>
            <a:r>
              <a:rPr lang="en-US" sz="2000" dirty="0" err="1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programmes</a:t>
            </a:r>
            <a:r>
              <a:rPr lang="en-US" sz="2000" dirty="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in their academic field to choose a school they believe will best support their academic and professional goals.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2. Encourage your applicants to talk to UK professors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UK universities are home to some of the world’s leading researchers and professors. Reaching out to professors for information, advice or to seek assistance in developing a research plan can make a difference in demonstrating a strong academic plan to committees.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3. Consider universities outside London/Oxbridge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best </a:t>
            </a:r>
            <a:r>
              <a:rPr lang="en-US" sz="2000" dirty="0" err="1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programme</a:t>
            </a:r>
            <a:r>
              <a:rPr lang="en-US" sz="2000" dirty="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for your candidates’ interests might not always be found in London, Cambridge or Oxford. Many others UK universities offer a tailored academic experience and would allow them to discover everything that makes British culture so unique. Encourage them to </a:t>
            </a:r>
            <a:r>
              <a:rPr lang="en-US" sz="2000" b="0" i="0" dirty="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consider our Marshall Partnership Universities.</a:t>
            </a:r>
            <a:endParaRPr sz="2000" dirty="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4. Develop an academic plan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Help them develop a plan that demonstrates in their application (and to the selection committee) how they plan to make the most of their time in the UK.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5. Remember, they can apply anywhere!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dirty="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Marshall Scholarship enjoys partnership agreements with a host of British universities and colleges, who all subsidize or fully cover the costs of a scholarship. This effectively allows them to apply for any university in the country. The more that Marshall Scholars go to partner schools, the more scholarships we are able to offer on a yearly basis.</a:t>
            </a:r>
            <a:endParaRPr sz="19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9"/>
          <p:cNvSpPr/>
          <p:nvPr/>
        </p:nvSpPr>
        <p:spPr>
          <a:xfrm rot="5400000">
            <a:off x="8179847" y="-8179847"/>
            <a:ext cx="1928306" cy="18288000"/>
          </a:xfrm>
          <a:custGeom>
            <a:avLst/>
            <a:gdLst/>
            <a:ahLst/>
            <a:cxnLst/>
            <a:rect l="l" t="t" r="r" b="b"/>
            <a:pathLst>
              <a:path w="373550" h="3542740" extrusionOk="0">
                <a:moveTo>
                  <a:pt x="0" y="0"/>
                </a:moveTo>
                <a:lnTo>
                  <a:pt x="373550" y="0"/>
                </a:lnTo>
                <a:lnTo>
                  <a:pt x="373550" y="3542740"/>
                </a:lnTo>
                <a:lnTo>
                  <a:pt x="0" y="3542740"/>
                </a:lnTo>
                <a:close/>
              </a:path>
            </a:pathLst>
          </a:custGeom>
          <a:solidFill>
            <a:srgbClr val="012069"/>
          </a:solidFill>
          <a:ln>
            <a:noFill/>
          </a:ln>
        </p:spPr>
      </p:sp>
      <p:sp>
        <p:nvSpPr>
          <p:cNvPr id="295" name="Google Shape;295;p19"/>
          <p:cNvSpPr txBox="1"/>
          <p:nvPr/>
        </p:nvSpPr>
        <p:spPr>
          <a:xfrm>
            <a:off x="1028700" y="538072"/>
            <a:ext cx="9938521" cy="708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28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Partnership Schools</a:t>
            </a:r>
            <a:endParaRPr/>
          </a:p>
        </p:txBody>
      </p:sp>
      <p:pic>
        <p:nvPicPr>
          <p:cNvPr id="296" name="Google Shape;29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67825" y="9797267"/>
            <a:ext cx="3120175" cy="510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465134" y="489733"/>
            <a:ext cx="3614625" cy="948839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19"/>
          <p:cNvSpPr txBox="1"/>
          <p:nvPr/>
        </p:nvSpPr>
        <p:spPr>
          <a:xfrm>
            <a:off x="685800" y="2057592"/>
            <a:ext cx="5498069" cy="769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4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Balliol College, Oxford</a:t>
            </a:r>
            <a:endParaRPr sz="1700" dirty="0"/>
          </a:p>
          <a:p>
            <a:pPr marL="0" marR="0" lvl="0" indent="0" algn="ctr" rtl="0">
              <a:lnSpc>
                <a:spcPct val="14004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University of Bath</a:t>
            </a:r>
            <a:endParaRPr sz="1700" dirty="0"/>
          </a:p>
          <a:p>
            <a:pPr marL="0" marR="0" lvl="0" indent="0" algn="ctr" rtl="0">
              <a:lnSpc>
                <a:spcPct val="14004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University of Birmingham</a:t>
            </a:r>
            <a:endParaRPr sz="1700" dirty="0"/>
          </a:p>
          <a:p>
            <a:pPr marL="0" marR="0" lvl="0" indent="0" algn="ctr" rtl="0">
              <a:lnSpc>
                <a:spcPct val="14004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University of Bradford</a:t>
            </a:r>
            <a:endParaRPr sz="1700" dirty="0"/>
          </a:p>
          <a:p>
            <a:pPr marL="0" marR="0" lvl="0" indent="0" algn="ctr" rtl="0">
              <a:lnSpc>
                <a:spcPct val="14004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University of Bristol</a:t>
            </a:r>
            <a:endParaRPr sz="1700" dirty="0"/>
          </a:p>
          <a:p>
            <a:pPr marL="0" marR="0" lvl="0" indent="0" algn="ctr" rtl="0">
              <a:lnSpc>
                <a:spcPct val="14004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Christ Church, Oxford</a:t>
            </a:r>
            <a:endParaRPr sz="1700" dirty="0"/>
          </a:p>
          <a:p>
            <a:pPr marL="0" marR="0" lvl="0" indent="0" algn="ctr" rtl="0">
              <a:lnSpc>
                <a:spcPct val="14004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Christ’s College, Cambridge</a:t>
            </a:r>
            <a:endParaRPr sz="1700" dirty="0"/>
          </a:p>
          <a:p>
            <a:pPr marL="0" marR="0" lvl="0" indent="0" algn="ctr" rtl="0">
              <a:lnSpc>
                <a:spcPct val="14004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Cardiff University</a:t>
            </a:r>
            <a:endParaRPr sz="1700" dirty="0"/>
          </a:p>
          <a:p>
            <a:pPr marL="0" marR="0" lvl="0" indent="0" algn="ctr" rtl="0">
              <a:lnSpc>
                <a:spcPct val="14004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University of Dundee</a:t>
            </a:r>
            <a:endParaRPr sz="1700" dirty="0"/>
          </a:p>
          <a:p>
            <a:pPr marL="0" marR="0" lvl="0" indent="0" algn="ctr" rtl="0">
              <a:lnSpc>
                <a:spcPct val="14004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(College of Life Sciences) </a:t>
            </a:r>
            <a:endParaRPr sz="1700" dirty="0"/>
          </a:p>
          <a:p>
            <a:pPr marL="0" marR="0" lvl="0" indent="0" algn="ctr" rtl="0">
              <a:lnSpc>
                <a:spcPct val="14004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(PhD only)</a:t>
            </a:r>
            <a:endParaRPr sz="1700" dirty="0"/>
          </a:p>
          <a:p>
            <a:pPr marL="0" marR="0" lvl="0" indent="0" algn="ctr" rtl="0">
              <a:lnSpc>
                <a:spcPct val="14004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Durham University</a:t>
            </a:r>
            <a:endParaRPr sz="1700" dirty="0"/>
          </a:p>
          <a:p>
            <a:pPr marL="0" marR="0" lvl="0" indent="0" algn="ctr" rtl="0">
              <a:lnSpc>
                <a:spcPct val="14004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University of East Anglia</a:t>
            </a:r>
            <a:endParaRPr sz="1700" dirty="0"/>
          </a:p>
          <a:p>
            <a:pPr marL="0" marR="0" lvl="0" indent="0" algn="ctr" rtl="0">
              <a:lnSpc>
                <a:spcPct val="14004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University of Edinburgh</a:t>
            </a:r>
            <a:endParaRPr sz="1700" dirty="0"/>
          </a:p>
          <a:p>
            <a:pPr marL="0" marR="0" lvl="0" indent="0" algn="ctr" rtl="0">
              <a:lnSpc>
                <a:spcPct val="14004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University of Exeter</a:t>
            </a:r>
            <a:endParaRPr sz="1700" dirty="0"/>
          </a:p>
          <a:p>
            <a:pPr marL="0" marR="0" lvl="0" indent="0" algn="ctr" rtl="0">
              <a:lnSpc>
                <a:spcPct val="14004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Exeter College, Oxford</a:t>
            </a:r>
            <a:endParaRPr sz="1700" dirty="0"/>
          </a:p>
          <a:p>
            <a:pPr marL="0" marR="0" lvl="0" indent="0" algn="ctr" rtl="0">
              <a:lnSpc>
                <a:spcPct val="14004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University of Glasgow</a:t>
            </a:r>
            <a:endParaRPr sz="1700" dirty="0"/>
          </a:p>
          <a:p>
            <a:pPr marL="0" marR="0" lvl="0" indent="0" algn="ctr" rtl="0">
              <a:lnSpc>
                <a:spcPct val="14004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Gonville &amp; Caius, Cambridge</a:t>
            </a:r>
            <a:endParaRPr sz="1700" dirty="0"/>
          </a:p>
          <a:p>
            <a:pPr marL="0" marR="0" lvl="0" indent="0" algn="ctr" rtl="0">
              <a:lnSpc>
                <a:spcPct val="14004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Guildhall School of Music &amp; Drama</a:t>
            </a:r>
            <a:endParaRPr sz="1700" dirty="0"/>
          </a:p>
          <a:p>
            <a:pPr marL="0" marR="0" lvl="0" indent="0" algn="ctr" rtl="0">
              <a:lnSpc>
                <a:spcPct val="14004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University of Hull</a:t>
            </a:r>
            <a:endParaRPr sz="1700" dirty="0"/>
          </a:p>
          <a:p>
            <a:pPr marL="0" marR="0" lvl="0" indent="0" algn="ctr" rtl="0">
              <a:lnSpc>
                <a:spcPct val="14004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Imperial College London</a:t>
            </a:r>
            <a:endParaRPr sz="1700" dirty="0"/>
          </a:p>
        </p:txBody>
      </p:sp>
      <p:sp>
        <p:nvSpPr>
          <p:cNvPr id="299" name="Google Shape;299;p19"/>
          <p:cNvSpPr txBox="1"/>
          <p:nvPr/>
        </p:nvSpPr>
        <p:spPr>
          <a:xfrm>
            <a:off x="6324600" y="1705694"/>
            <a:ext cx="4835360" cy="8476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3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Keele</a:t>
            </a:r>
            <a:r>
              <a:rPr lang="en-US" sz="17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University</a:t>
            </a:r>
            <a:endParaRPr sz="1700" dirty="0"/>
          </a:p>
          <a:p>
            <a:pPr marL="0" marR="0" lvl="0" indent="0" algn="ctr" rtl="0">
              <a:lnSpc>
                <a:spcPct val="1503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University of Kent</a:t>
            </a:r>
            <a:endParaRPr sz="17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400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King's College, Cambridge</a:t>
            </a:r>
            <a:endParaRPr sz="1700" dirty="0"/>
          </a:p>
          <a:p>
            <a:pPr marL="0" marR="0" lvl="0" indent="0" algn="ctr" rtl="0">
              <a:lnSpc>
                <a:spcPct val="1400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King's College London</a:t>
            </a:r>
            <a:endParaRPr sz="1700" dirty="0"/>
          </a:p>
          <a:p>
            <a:pPr marL="0" marR="0" lvl="0" indent="0" algn="ctr" rtl="0">
              <a:lnSpc>
                <a:spcPct val="1400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University of Leeds</a:t>
            </a:r>
            <a:endParaRPr sz="1700" dirty="0"/>
          </a:p>
          <a:p>
            <a:pPr marL="0" marR="0" lvl="0" indent="0" algn="ctr" rtl="0">
              <a:lnSpc>
                <a:spcPct val="1400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Lincoln College, Oxford</a:t>
            </a:r>
            <a:endParaRPr sz="1700" dirty="0"/>
          </a:p>
          <a:p>
            <a:pPr marL="0" marR="0" lvl="0" indent="0" algn="ctr" rtl="0">
              <a:lnSpc>
                <a:spcPct val="1400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University of Liverpool</a:t>
            </a:r>
            <a:endParaRPr sz="1700" dirty="0"/>
          </a:p>
          <a:p>
            <a:pPr marL="0" marR="0" lvl="0" indent="0" algn="ctr" rtl="0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London School of Economics </a:t>
            </a:r>
            <a:endParaRPr sz="1700" dirty="0"/>
          </a:p>
          <a:p>
            <a:pPr marL="0" marR="0" lvl="0" indent="0" algn="ctr" rtl="0">
              <a:lnSpc>
                <a:spcPct val="1400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&amp; Political Science</a:t>
            </a:r>
            <a:endParaRPr sz="1700" dirty="0"/>
          </a:p>
          <a:p>
            <a:pPr marL="0" marR="0" lvl="0" indent="0" algn="ctr" rtl="0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London School of Hygiene </a:t>
            </a:r>
            <a:endParaRPr sz="1700" dirty="0"/>
          </a:p>
          <a:p>
            <a:pPr marL="0" marR="0" lvl="0" indent="0" algn="ctr" rtl="0">
              <a:lnSpc>
                <a:spcPct val="1400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&amp; Tropical Medicine</a:t>
            </a:r>
            <a:endParaRPr sz="1700" dirty="0"/>
          </a:p>
          <a:p>
            <a:pPr marL="0" marR="0" lvl="0" indent="0" algn="ctr" rtl="0">
              <a:lnSpc>
                <a:spcPct val="1400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Magdalen College, Oxford</a:t>
            </a:r>
            <a:endParaRPr sz="1700" dirty="0"/>
          </a:p>
          <a:p>
            <a:pPr marL="0" marR="0" lvl="0" indent="0" algn="ctr" rtl="0">
              <a:lnSpc>
                <a:spcPct val="1400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Magdalene College, Cambridge</a:t>
            </a:r>
            <a:endParaRPr sz="1700" dirty="0"/>
          </a:p>
          <a:p>
            <a:pPr marL="0" marR="0" lvl="0" indent="0" algn="ctr" rtl="0">
              <a:lnSpc>
                <a:spcPct val="1400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University of Manchester</a:t>
            </a:r>
            <a:endParaRPr sz="1700" dirty="0"/>
          </a:p>
          <a:p>
            <a:pPr marL="0" marR="0" lvl="0" indent="0" algn="ctr" rtl="0">
              <a:lnSpc>
                <a:spcPct val="1400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New College, Oxford</a:t>
            </a:r>
            <a:endParaRPr sz="1700" dirty="0"/>
          </a:p>
          <a:p>
            <a:pPr marL="0" marR="0" lvl="0" indent="0" algn="ctr" rtl="0">
              <a:lnSpc>
                <a:spcPct val="1400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Newcastle University</a:t>
            </a:r>
            <a:endParaRPr sz="1700" dirty="0"/>
          </a:p>
          <a:p>
            <a:pPr marL="0" marR="0" lvl="0" indent="0" algn="ctr" rtl="0">
              <a:lnSpc>
                <a:spcPct val="1400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Newnham College, Cambridge</a:t>
            </a:r>
            <a:endParaRPr sz="1700" dirty="0"/>
          </a:p>
          <a:p>
            <a:pPr marL="0" marR="0" lvl="0" indent="0" algn="ctr" rtl="0">
              <a:lnSpc>
                <a:spcPct val="1400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University of Nottingham</a:t>
            </a:r>
            <a:endParaRPr sz="1700" dirty="0"/>
          </a:p>
          <a:p>
            <a:pPr marL="0" marR="0" lvl="0" indent="0" algn="ctr" rtl="0">
              <a:lnSpc>
                <a:spcPct val="1400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Nuffield College, Oxford</a:t>
            </a:r>
            <a:endParaRPr sz="1700" dirty="0"/>
          </a:p>
          <a:p>
            <a:pPr marL="0" marR="0" lvl="0" indent="0" algn="ctr" rtl="0">
              <a:lnSpc>
                <a:spcPct val="1400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Oriel College, Oxford</a:t>
            </a:r>
            <a:endParaRPr sz="1700" dirty="0"/>
          </a:p>
          <a:p>
            <a:pPr marL="0" marR="0" lvl="0" indent="0" algn="ctr" rtl="0">
              <a:lnSpc>
                <a:spcPct val="1400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Queen Mary University of London</a:t>
            </a:r>
            <a:endParaRPr sz="1700" dirty="0"/>
          </a:p>
          <a:p>
            <a:pPr marL="0" marR="0" lvl="0" indent="0" algn="ctr" rtl="0">
              <a:lnSpc>
                <a:spcPct val="1400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Queen's University Belfast</a:t>
            </a:r>
            <a:endParaRPr sz="1700" dirty="0"/>
          </a:p>
        </p:txBody>
      </p:sp>
      <p:sp>
        <p:nvSpPr>
          <p:cNvPr id="300" name="Google Shape;300;p19"/>
          <p:cNvSpPr txBox="1"/>
          <p:nvPr/>
        </p:nvSpPr>
        <p:spPr>
          <a:xfrm>
            <a:off x="11300691" y="2057592"/>
            <a:ext cx="5298929" cy="8423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University of Reading</a:t>
            </a:r>
            <a:endParaRPr sz="1700" dirty="0"/>
          </a:p>
          <a:p>
            <a:pPr marL="0" marR="0" lvl="0" indent="0" algn="ctr" rtl="0">
              <a:lnSpc>
                <a:spcPct val="1400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Pembroke College, Cambridge</a:t>
            </a:r>
            <a:endParaRPr sz="1700" dirty="0"/>
          </a:p>
          <a:p>
            <a:pPr marL="0" marR="0" lvl="0" indent="0" algn="ctr" rtl="0">
              <a:lnSpc>
                <a:spcPct val="1400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Royal Holloway</a:t>
            </a:r>
            <a:endParaRPr sz="1700" dirty="0"/>
          </a:p>
          <a:p>
            <a:pPr marL="0" marR="0" lvl="0" indent="0" algn="ctr" rtl="0">
              <a:lnSpc>
                <a:spcPct val="1400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Royal Northern College of Music (PhD Only)</a:t>
            </a:r>
            <a:endParaRPr sz="1700" dirty="0"/>
          </a:p>
          <a:p>
            <a:pPr marL="0" marR="0" lvl="0" indent="0" algn="ctr" rtl="0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School of Oriental </a:t>
            </a:r>
            <a:endParaRPr sz="1700" dirty="0"/>
          </a:p>
          <a:p>
            <a:pPr marL="0" marR="0" lvl="0" indent="0" algn="ctr" rtl="0">
              <a:lnSpc>
                <a:spcPct val="1400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&amp; African Studies (SOAS)</a:t>
            </a:r>
            <a:endParaRPr sz="1700" dirty="0"/>
          </a:p>
          <a:p>
            <a:pPr marL="0" marR="0" lvl="0" indent="0" algn="ctr" rtl="0">
              <a:lnSpc>
                <a:spcPct val="1400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University of Sheffield</a:t>
            </a:r>
            <a:endParaRPr sz="1700" dirty="0"/>
          </a:p>
          <a:p>
            <a:pPr marL="0" marR="0" lvl="0" indent="0" algn="ctr" rtl="0">
              <a:lnSpc>
                <a:spcPct val="1400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Somerville College, Oxford</a:t>
            </a:r>
            <a:endParaRPr sz="1700" dirty="0"/>
          </a:p>
          <a:p>
            <a:pPr marL="0" marR="0" lvl="0" indent="0" algn="ctr" rtl="0">
              <a:lnSpc>
                <a:spcPct val="1400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University of Southampton</a:t>
            </a:r>
            <a:endParaRPr sz="1700" dirty="0"/>
          </a:p>
          <a:p>
            <a:pPr marL="0" marR="0" lvl="0" indent="0" algn="ctr" rtl="0">
              <a:lnSpc>
                <a:spcPct val="1400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University of St Andrew's</a:t>
            </a:r>
            <a:endParaRPr sz="1700" dirty="0"/>
          </a:p>
          <a:p>
            <a:pPr marL="0" marR="0" lvl="0" indent="0" algn="ctr" rtl="0">
              <a:lnSpc>
                <a:spcPct val="1400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St. John's College, Cambridge</a:t>
            </a:r>
            <a:endParaRPr sz="1700" dirty="0"/>
          </a:p>
          <a:p>
            <a:pPr marL="0" marR="0" lvl="0" indent="0" algn="ctr" rtl="0">
              <a:lnSpc>
                <a:spcPct val="1400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University of Surrey</a:t>
            </a:r>
            <a:endParaRPr sz="1700" dirty="0"/>
          </a:p>
          <a:p>
            <a:pPr marL="0" marR="0" lvl="0" indent="0" algn="ctr" rtl="0">
              <a:lnSpc>
                <a:spcPct val="1400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University of Sussex</a:t>
            </a:r>
            <a:endParaRPr sz="1700" dirty="0"/>
          </a:p>
          <a:p>
            <a:pPr marL="0" marR="0" lvl="0" indent="0" algn="ctr" rtl="0">
              <a:lnSpc>
                <a:spcPct val="1400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Trinity College, Cambridge</a:t>
            </a:r>
            <a:endParaRPr sz="1700" dirty="0"/>
          </a:p>
          <a:p>
            <a:pPr marL="0" marR="0" lvl="0" indent="0" algn="ctr" rtl="0">
              <a:lnSpc>
                <a:spcPct val="1400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Trinity College, Oxford</a:t>
            </a:r>
            <a:endParaRPr sz="1700" dirty="0"/>
          </a:p>
          <a:p>
            <a:pPr marL="0" marR="0" lvl="0" indent="0" algn="ctr" rtl="0">
              <a:lnSpc>
                <a:spcPct val="1400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University College, Oxford</a:t>
            </a:r>
            <a:endParaRPr sz="1700" dirty="0"/>
          </a:p>
          <a:p>
            <a:pPr marL="0" marR="0" lvl="0" indent="0" algn="ctr" rtl="0">
              <a:lnSpc>
                <a:spcPct val="1400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University College London</a:t>
            </a:r>
            <a:endParaRPr sz="1700" dirty="0"/>
          </a:p>
          <a:p>
            <a:pPr marL="0" marR="0" lvl="0" indent="0" algn="ctr" rtl="0">
              <a:lnSpc>
                <a:spcPct val="1400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University of Warwick</a:t>
            </a:r>
            <a:endParaRPr sz="1700" dirty="0"/>
          </a:p>
          <a:p>
            <a:pPr marL="0" marR="0" lvl="0" indent="0" algn="ctr" rtl="0">
              <a:lnSpc>
                <a:spcPct val="1400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University of York</a:t>
            </a:r>
            <a:endParaRPr sz="1700" dirty="0"/>
          </a:p>
          <a:p>
            <a:pPr marL="0" marR="0" lvl="0" indent="0" algn="ctr" rtl="0">
              <a:lnSpc>
                <a:spcPct val="1400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3rd year partner:</a:t>
            </a:r>
            <a:endParaRPr sz="1700" dirty="0"/>
          </a:p>
          <a:p>
            <a:pPr marL="0" marR="0" lvl="0" indent="0" algn="ctr" rtl="0">
              <a:lnSpc>
                <a:spcPct val="1400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University of Cambridge</a:t>
            </a:r>
            <a:endParaRPr sz="1700" dirty="0"/>
          </a:p>
          <a:p>
            <a:pPr marL="0" marR="0" lvl="0" indent="0" algn="ctr" rtl="0">
              <a:lnSpc>
                <a:spcPct val="1400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University of Oxford</a:t>
            </a:r>
            <a:endParaRPr sz="1700" dirty="0"/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6"/>
          <p:cNvSpPr/>
          <p:nvPr/>
        </p:nvSpPr>
        <p:spPr>
          <a:xfrm rot="5400000">
            <a:off x="8179847" y="-8179847"/>
            <a:ext cx="1928306" cy="18288000"/>
          </a:xfrm>
          <a:custGeom>
            <a:avLst/>
            <a:gdLst/>
            <a:ahLst/>
            <a:cxnLst/>
            <a:rect l="l" t="t" r="r" b="b"/>
            <a:pathLst>
              <a:path w="373550" h="3542740" extrusionOk="0">
                <a:moveTo>
                  <a:pt x="0" y="0"/>
                </a:moveTo>
                <a:lnTo>
                  <a:pt x="373550" y="0"/>
                </a:lnTo>
                <a:lnTo>
                  <a:pt x="373550" y="3542740"/>
                </a:lnTo>
                <a:lnTo>
                  <a:pt x="0" y="3542740"/>
                </a:lnTo>
                <a:close/>
              </a:path>
            </a:pathLst>
          </a:custGeom>
          <a:solidFill>
            <a:srgbClr val="012069"/>
          </a:solidFill>
          <a:ln>
            <a:noFill/>
          </a:ln>
        </p:spPr>
      </p:sp>
      <p:sp>
        <p:nvSpPr>
          <p:cNvPr id="256" name="Google Shape;256;p16"/>
          <p:cNvSpPr txBox="1"/>
          <p:nvPr/>
        </p:nvSpPr>
        <p:spPr>
          <a:xfrm>
            <a:off x="1028700" y="538072"/>
            <a:ext cx="9938521" cy="932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28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Scholarship Benefits</a:t>
            </a:r>
            <a:endParaRPr dirty="0"/>
          </a:p>
        </p:txBody>
      </p:sp>
      <p:pic>
        <p:nvPicPr>
          <p:cNvPr id="257" name="Google Shape;257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67825" y="9797267"/>
            <a:ext cx="3120175" cy="510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465134" y="489733"/>
            <a:ext cx="3614625" cy="948839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16"/>
          <p:cNvSpPr/>
          <p:nvPr/>
        </p:nvSpPr>
        <p:spPr>
          <a:xfrm>
            <a:off x="838200" y="2461807"/>
            <a:ext cx="3326755" cy="3326740"/>
          </a:xfrm>
          <a:custGeom>
            <a:avLst/>
            <a:gdLst/>
            <a:ahLst/>
            <a:cxnLst/>
            <a:rect l="l" t="t" r="r" b="b"/>
            <a:pathLst>
              <a:path w="6350000" h="6349974" extrusionOk="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38885" r="-38883"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6"/>
          <p:cNvSpPr/>
          <p:nvPr/>
        </p:nvSpPr>
        <p:spPr>
          <a:xfrm>
            <a:off x="5105400" y="2461806"/>
            <a:ext cx="3326755" cy="3326740"/>
          </a:xfrm>
          <a:custGeom>
            <a:avLst/>
            <a:gdLst/>
            <a:ahLst/>
            <a:cxnLst/>
            <a:rect l="l" t="t" r="r" b="b"/>
            <a:pathLst>
              <a:path w="6350000" h="6349974" extrusionOk="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l="-69127"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6"/>
          <p:cNvSpPr/>
          <p:nvPr/>
        </p:nvSpPr>
        <p:spPr>
          <a:xfrm>
            <a:off x="9372600" y="2536045"/>
            <a:ext cx="3326755" cy="3326740"/>
          </a:xfrm>
          <a:custGeom>
            <a:avLst/>
            <a:gdLst/>
            <a:ahLst/>
            <a:cxnLst/>
            <a:rect l="l" t="t" r="r" b="b"/>
            <a:pathLst>
              <a:path w="6350000" h="6349974" extrusionOk="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l="-64356" r="-16227"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6"/>
          <p:cNvSpPr/>
          <p:nvPr/>
        </p:nvSpPr>
        <p:spPr>
          <a:xfrm>
            <a:off x="13639800" y="2536045"/>
            <a:ext cx="3326755" cy="3326740"/>
          </a:xfrm>
          <a:custGeom>
            <a:avLst/>
            <a:gdLst/>
            <a:ahLst/>
            <a:cxnLst/>
            <a:rect l="l" t="t" r="r" b="b"/>
            <a:pathLst>
              <a:path w="6350000" h="6349974" extrusionOk="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l="-85127" r="-85127"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6"/>
          <p:cNvSpPr txBox="1"/>
          <p:nvPr/>
        </p:nvSpPr>
        <p:spPr>
          <a:xfrm>
            <a:off x="838199" y="6210300"/>
            <a:ext cx="3326755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Full payment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of tuition</a:t>
            </a:r>
            <a:endParaRPr/>
          </a:p>
        </p:txBody>
      </p:sp>
      <p:sp>
        <p:nvSpPr>
          <p:cNvPr id="264" name="Google Shape;264;p16"/>
          <p:cNvSpPr txBox="1"/>
          <p:nvPr/>
        </p:nvSpPr>
        <p:spPr>
          <a:xfrm>
            <a:off x="5105400" y="6210300"/>
            <a:ext cx="3326755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Airfare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To/from the US</a:t>
            </a:r>
            <a:endParaRPr/>
          </a:p>
        </p:txBody>
      </p:sp>
      <p:sp>
        <p:nvSpPr>
          <p:cNvPr id="265" name="Google Shape;265;p16"/>
          <p:cNvSpPr txBox="1"/>
          <p:nvPr/>
        </p:nvSpPr>
        <p:spPr>
          <a:xfrm>
            <a:off x="9372600" y="6402660"/>
            <a:ext cx="3326755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Living Allowance</a:t>
            </a:r>
            <a:endParaRPr/>
          </a:p>
        </p:txBody>
      </p:sp>
      <p:sp>
        <p:nvSpPr>
          <p:cNvPr id="266" name="Google Shape;266;p16"/>
          <p:cNvSpPr txBox="1"/>
          <p:nvPr/>
        </p:nvSpPr>
        <p:spPr>
          <a:xfrm>
            <a:off x="13753004" y="6402660"/>
            <a:ext cx="3326755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Claimable Allowance</a:t>
            </a:r>
            <a:endParaRPr dirty="0"/>
          </a:p>
        </p:txBody>
      </p:sp>
      <p:sp>
        <p:nvSpPr>
          <p:cNvPr id="268" name="Google Shape;268;p16"/>
          <p:cNvSpPr txBox="1"/>
          <p:nvPr/>
        </p:nvSpPr>
        <p:spPr>
          <a:xfrm>
            <a:off x="13798225" y="7320068"/>
            <a:ext cx="3326755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Up to $4000 for: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Char char="•"/>
            </a:pPr>
            <a:r>
              <a:rPr lang="en-US" sz="1800" b="1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Approved travel in connection with studies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Char char="•"/>
            </a:pPr>
            <a:r>
              <a:rPr lang="en-US" sz="1800" b="1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Commuter travel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Char char="•"/>
            </a:pPr>
            <a:r>
              <a:rPr lang="en-US" sz="1800" b="1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Thesis prep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Char char="•"/>
            </a:pPr>
            <a:r>
              <a:rPr lang="en-US" sz="1800" b="1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Shipping property to/from the US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2"/>
          <p:cNvSpPr/>
          <p:nvPr/>
        </p:nvSpPr>
        <p:spPr>
          <a:xfrm rot="5400000">
            <a:off x="8179847" y="-8179847"/>
            <a:ext cx="1928306" cy="18288000"/>
          </a:xfrm>
          <a:custGeom>
            <a:avLst/>
            <a:gdLst/>
            <a:ahLst/>
            <a:cxnLst/>
            <a:rect l="l" t="t" r="r" b="b"/>
            <a:pathLst>
              <a:path w="373550" h="3542740" extrusionOk="0">
                <a:moveTo>
                  <a:pt x="0" y="0"/>
                </a:moveTo>
                <a:lnTo>
                  <a:pt x="373550" y="0"/>
                </a:lnTo>
                <a:lnTo>
                  <a:pt x="373550" y="3542740"/>
                </a:lnTo>
                <a:lnTo>
                  <a:pt x="0" y="3542740"/>
                </a:lnTo>
                <a:close/>
              </a:path>
            </a:pathLst>
          </a:custGeom>
          <a:solidFill>
            <a:srgbClr val="012069"/>
          </a:solidFill>
          <a:ln>
            <a:noFill/>
          </a:ln>
        </p:spPr>
      </p:sp>
      <p:sp>
        <p:nvSpPr>
          <p:cNvPr id="334" name="Google Shape;334;p22"/>
          <p:cNvSpPr txBox="1"/>
          <p:nvPr/>
        </p:nvSpPr>
        <p:spPr>
          <a:xfrm>
            <a:off x="1028700" y="538072"/>
            <a:ext cx="9938521" cy="932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28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Consular Contacts</a:t>
            </a:r>
            <a:endParaRPr dirty="0"/>
          </a:p>
        </p:txBody>
      </p:sp>
      <p:pic>
        <p:nvPicPr>
          <p:cNvPr id="335" name="Google Shape;335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67825" y="9797267"/>
            <a:ext cx="3120175" cy="510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465134" y="489733"/>
            <a:ext cx="3614625" cy="94883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8EE4C0B4-C974-E04D-94B4-C3F3C7B082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77481"/>
              </p:ext>
            </p:extLst>
          </p:nvPr>
        </p:nvGraphicFramePr>
        <p:xfrm>
          <a:off x="2188029" y="3197505"/>
          <a:ext cx="13169556" cy="6338714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4389852">
                  <a:extLst>
                    <a:ext uri="{9D8B030D-6E8A-4147-A177-3AD203B41FA5}">
                      <a16:colId xmlns:a16="http://schemas.microsoft.com/office/drawing/2014/main" val="132420812"/>
                    </a:ext>
                  </a:extLst>
                </a:gridCol>
                <a:gridCol w="4389852">
                  <a:extLst>
                    <a:ext uri="{9D8B030D-6E8A-4147-A177-3AD203B41FA5}">
                      <a16:colId xmlns:a16="http://schemas.microsoft.com/office/drawing/2014/main" val="3265546201"/>
                    </a:ext>
                  </a:extLst>
                </a:gridCol>
                <a:gridCol w="4389852">
                  <a:extLst>
                    <a:ext uri="{9D8B030D-6E8A-4147-A177-3AD203B41FA5}">
                      <a16:colId xmlns:a16="http://schemas.microsoft.com/office/drawing/2014/main" val="2654071574"/>
                    </a:ext>
                  </a:extLst>
                </a:gridCol>
              </a:tblGrid>
              <a:tr h="54331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Consulate/MACC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Name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Email Address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4020927"/>
                  </a:ext>
                </a:extLst>
              </a:tr>
              <a:tr h="47087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Atlanta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Sydnie Hammond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  <a:hlinkClick r:id="rId5"/>
                        </a:rPr>
                        <a:t>Sydnie.Hammond@fcdo.gov.uk</a:t>
                      </a:r>
                      <a:endParaRPr lang="en-US" sz="2000" dirty="0">
                        <a:solidFill>
                          <a:srgbClr val="002060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09511252"/>
                  </a:ext>
                </a:extLst>
              </a:tr>
              <a:tr h="47087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Boston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Rachel Guerra (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neé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 Wells)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  <a:hlinkClick r:id="rId6"/>
                        </a:rPr>
                        <a:t>Rachel.Wells@fcdo.gov.uk</a:t>
                      </a:r>
                      <a:endParaRPr lang="en-US" sz="2000" dirty="0">
                        <a:solidFill>
                          <a:srgbClr val="002060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0104470"/>
                  </a:ext>
                </a:extLst>
              </a:tr>
              <a:tr h="47087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Chicago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Daniel Shea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  <a:hlinkClick r:id="rId7"/>
                        </a:rPr>
                        <a:t>Daniel.Shea@fcdo.gov.uk</a:t>
                      </a:r>
                      <a:endParaRPr lang="en-US" sz="2000" dirty="0">
                        <a:solidFill>
                          <a:srgbClr val="002060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75758102"/>
                  </a:ext>
                </a:extLst>
              </a:tr>
              <a:tr h="47087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Houston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Elizabeth Bertram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  <a:hlinkClick r:id="rId8"/>
                        </a:rPr>
                        <a:t>Elizabeth.Bertram@fcdo.gov.uk</a:t>
                      </a:r>
                      <a:endParaRPr lang="en-US" sz="2000" dirty="0">
                        <a:solidFill>
                          <a:srgbClr val="002060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31758568"/>
                  </a:ext>
                </a:extLst>
              </a:tr>
              <a:tr h="47087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Los Angeles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Maya Angulo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  <a:hlinkClick r:id="rId9"/>
                        </a:rPr>
                        <a:t>Maya.Angulo@fcdo.gov.uk</a:t>
                      </a:r>
                      <a:endParaRPr lang="en-US" sz="2000" dirty="0">
                        <a:solidFill>
                          <a:srgbClr val="002060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41601701"/>
                  </a:ext>
                </a:extLst>
              </a:tr>
              <a:tr h="47087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New York City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Nick Murray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  <a:hlinkClick r:id="rId10"/>
                        </a:rPr>
                        <a:t>Nicholas.Murray@fcdo.gov.uk</a:t>
                      </a:r>
                      <a:endParaRPr lang="en-US" sz="2000" dirty="0">
                        <a:solidFill>
                          <a:srgbClr val="002060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50181310"/>
                  </a:ext>
                </a:extLst>
              </a:tr>
              <a:tr h="83308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San Francisco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Christopher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Cambises</a:t>
                      </a:r>
                      <a:endParaRPr lang="en-US" sz="2000" dirty="0">
                        <a:solidFill>
                          <a:srgbClr val="002060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  <a:hlinkClick r:id="rId11"/>
                        </a:rPr>
                        <a:t>Christopher.Cambises@fcdo.gov.uk</a:t>
                      </a:r>
                      <a:endParaRPr lang="en-US" sz="2000" dirty="0">
                        <a:solidFill>
                          <a:srgbClr val="002060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05766794"/>
                  </a:ext>
                </a:extLst>
              </a:tr>
              <a:tr h="47087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Washington, DC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Josh Stanton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  <a:hlinkClick r:id="rId12"/>
                        </a:rPr>
                        <a:t>Joshua.Stanton@fcdo.gov.uk</a:t>
                      </a:r>
                      <a:endParaRPr lang="en-US" sz="2000" dirty="0">
                        <a:solidFill>
                          <a:srgbClr val="002060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94841894"/>
                  </a:ext>
                </a:extLst>
              </a:tr>
              <a:tr h="83308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Miami (Outreach in FL, PR and USVI only)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Alex Miles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  <a:hlinkClick r:id="rId13"/>
                        </a:rPr>
                        <a:t>Alexander.Miles@fcdo.gov.uk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05454108"/>
                  </a:ext>
                </a:extLst>
              </a:tr>
              <a:tr h="83308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MACC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Haley Addison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  <a:hlinkClick r:id="rId14"/>
                        </a:rPr>
                        <a:t>Haley.Addison@acu.ac.uk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85843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4048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"/>
          <p:cNvSpPr txBox="1"/>
          <p:nvPr/>
        </p:nvSpPr>
        <p:spPr>
          <a:xfrm>
            <a:off x="685800" y="2400300"/>
            <a:ext cx="12344400" cy="6463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Who are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Marshall Scholars?</a:t>
            </a:r>
            <a:endParaRPr/>
          </a:p>
        </p:txBody>
      </p:sp>
      <p:sp>
        <p:nvSpPr>
          <p:cNvPr id="106" name="Google Shape;106;p3"/>
          <p:cNvSpPr/>
          <p:nvPr/>
        </p:nvSpPr>
        <p:spPr>
          <a:xfrm rot="5400000">
            <a:off x="8179847" y="-8179847"/>
            <a:ext cx="1928306" cy="18288000"/>
          </a:xfrm>
          <a:custGeom>
            <a:avLst/>
            <a:gdLst/>
            <a:ahLst/>
            <a:cxnLst/>
            <a:rect l="l" t="t" r="r" b="b"/>
            <a:pathLst>
              <a:path w="373550" h="3542740" extrusionOk="0">
                <a:moveTo>
                  <a:pt x="0" y="0"/>
                </a:moveTo>
                <a:lnTo>
                  <a:pt x="373550" y="0"/>
                </a:lnTo>
                <a:lnTo>
                  <a:pt x="373550" y="3542740"/>
                </a:lnTo>
                <a:lnTo>
                  <a:pt x="0" y="3542740"/>
                </a:lnTo>
                <a:close/>
              </a:path>
            </a:pathLst>
          </a:custGeom>
          <a:solidFill>
            <a:srgbClr val="012069"/>
          </a:solidFill>
          <a:ln>
            <a:noFill/>
          </a:ln>
        </p:spPr>
      </p:sp>
      <p:pic>
        <p:nvPicPr>
          <p:cNvPr id="107" name="Google Shape;107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465134" y="489733"/>
            <a:ext cx="3614625" cy="9488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2460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827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FBAD7B-0BEE-4A47-BB56-3BDDC2BB6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7236" y="-41979"/>
            <a:ext cx="8185893" cy="8358693"/>
          </a:xfrm>
          <a:prstGeom prst="rect">
            <a:avLst/>
          </a:prstGeom>
        </p:spPr>
      </p:pic>
      <p:pic>
        <p:nvPicPr>
          <p:cNvPr id="113" name="Google Shape;113;p4"/>
          <p:cNvPicPr preferRelativeResize="0"/>
          <p:nvPr/>
        </p:nvPicPr>
        <p:blipFill rotWithShape="1">
          <a:blip r:embed="rId4">
            <a:alphaModFix/>
          </a:blip>
          <a:srcRect l="6844" r="37959"/>
          <a:stretch/>
        </p:blipFill>
        <p:spPr>
          <a:xfrm>
            <a:off x="6117148" y="0"/>
            <a:ext cx="6117148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4"/>
          <p:cNvPicPr preferRelativeResize="0"/>
          <p:nvPr/>
        </p:nvPicPr>
        <p:blipFill rotWithShape="1">
          <a:blip r:embed="rId5">
            <a:alphaModFix/>
          </a:blip>
          <a:srcRect l="8141" r="26724"/>
          <a:stretch/>
        </p:blipFill>
        <p:spPr>
          <a:xfrm>
            <a:off x="12234296" y="0"/>
            <a:ext cx="6117148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4"/>
          <p:cNvSpPr/>
          <p:nvPr/>
        </p:nvSpPr>
        <p:spPr>
          <a:xfrm rot="5400000">
            <a:off x="8215580" y="143114"/>
            <a:ext cx="1928306" cy="18359465"/>
          </a:xfrm>
          <a:custGeom>
            <a:avLst/>
            <a:gdLst/>
            <a:ahLst/>
            <a:cxnLst/>
            <a:rect l="l" t="t" r="r" b="b"/>
            <a:pathLst>
              <a:path w="373550" h="3542740" extrusionOk="0">
                <a:moveTo>
                  <a:pt x="0" y="0"/>
                </a:moveTo>
                <a:lnTo>
                  <a:pt x="373550" y="0"/>
                </a:lnTo>
                <a:lnTo>
                  <a:pt x="373550" y="3542740"/>
                </a:lnTo>
                <a:lnTo>
                  <a:pt x="0" y="3542740"/>
                </a:lnTo>
                <a:close/>
              </a:path>
            </a:pathLst>
          </a:custGeom>
          <a:solidFill>
            <a:srgbClr val="012069"/>
          </a:solidFill>
          <a:ln>
            <a:noFill/>
          </a:ln>
        </p:spPr>
      </p:sp>
      <p:sp>
        <p:nvSpPr>
          <p:cNvPr id="116" name="Google Shape;116;p4"/>
          <p:cNvSpPr txBox="1"/>
          <p:nvPr/>
        </p:nvSpPr>
        <p:spPr>
          <a:xfrm>
            <a:off x="6942532" y="8442265"/>
            <a:ext cx="4466379" cy="1541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Advocates</a:t>
            </a:r>
            <a:endParaRPr dirty="0"/>
          </a:p>
        </p:txBody>
      </p:sp>
      <p:sp>
        <p:nvSpPr>
          <p:cNvPr id="117" name="Google Shape;117;p4"/>
          <p:cNvSpPr txBox="1"/>
          <p:nvPr/>
        </p:nvSpPr>
        <p:spPr>
          <a:xfrm>
            <a:off x="1139098" y="8442650"/>
            <a:ext cx="3838952" cy="1541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Soldiers</a:t>
            </a:r>
            <a:endParaRPr dirty="0"/>
          </a:p>
        </p:txBody>
      </p:sp>
      <p:sp>
        <p:nvSpPr>
          <p:cNvPr id="118" name="Google Shape;118;p4"/>
          <p:cNvSpPr txBox="1"/>
          <p:nvPr/>
        </p:nvSpPr>
        <p:spPr>
          <a:xfrm>
            <a:off x="13111456" y="8442265"/>
            <a:ext cx="4275758" cy="1541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Innovators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827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5"/>
          <p:cNvPicPr preferRelativeResize="0"/>
          <p:nvPr/>
        </p:nvPicPr>
        <p:blipFill rotWithShape="1">
          <a:blip r:embed="rId3">
            <a:alphaModFix/>
          </a:blip>
          <a:srcRect l="15145" r="10912"/>
          <a:stretch/>
        </p:blipFill>
        <p:spPr>
          <a:xfrm>
            <a:off x="0" y="-59248"/>
            <a:ext cx="6117148" cy="10405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5"/>
          <p:cNvPicPr preferRelativeResize="0"/>
          <p:nvPr/>
        </p:nvPicPr>
        <p:blipFill rotWithShape="1">
          <a:blip r:embed="rId4">
            <a:alphaModFix/>
          </a:blip>
          <a:srcRect l="36273" r="27261"/>
          <a:stretch/>
        </p:blipFill>
        <p:spPr>
          <a:xfrm>
            <a:off x="6085426" y="-1714500"/>
            <a:ext cx="6117148" cy="10642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5"/>
          <p:cNvPicPr preferRelativeResize="0"/>
          <p:nvPr/>
        </p:nvPicPr>
        <p:blipFill rotWithShape="1">
          <a:blip r:embed="rId5">
            <a:alphaModFix/>
          </a:blip>
          <a:srcRect l="25788" r="11337"/>
          <a:stretch/>
        </p:blipFill>
        <p:spPr>
          <a:xfrm>
            <a:off x="12234296" y="-296664"/>
            <a:ext cx="7297384" cy="10642912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5"/>
          <p:cNvSpPr/>
          <p:nvPr/>
        </p:nvSpPr>
        <p:spPr>
          <a:xfrm rot="5400000">
            <a:off x="8179847" y="209822"/>
            <a:ext cx="1928306" cy="18359465"/>
          </a:xfrm>
          <a:custGeom>
            <a:avLst/>
            <a:gdLst/>
            <a:ahLst/>
            <a:cxnLst/>
            <a:rect l="l" t="t" r="r" b="b"/>
            <a:pathLst>
              <a:path w="373550" h="3542740" extrusionOk="0">
                <a:moveTo>
                  <a:pt x="0" y="0"/>
                </a:moveTo>
                <a:lnTo>
                  <a:pt x="373550" y="0"/>
                </a:lnTo>
                <a:lnTo>
                  <a:pt x="373550" y="3542740"/>
                </a:lnTo>
                <a:lnTo>
                  <a:pt x="0" y="3542740"/>
                </a:lnTo>
                <a:close/>
              </a:path>
            </a:pathLst>
          </a:custGeom>
          <a:solidFill>
            <a:srgbClr val="012069"/>
          </a:solidFill>
          <a:ln>
            <a:noFill/>
          </a:ln>
        </p:spPr>
      </p:sp>
      <p:sp>
        <p:nvSpPr>
          <p:cNvPr id="127" name="Google Shape;127;p5"/>
          <p:cNvSpPr txBox="1"/>
          <p:nvPr/>
        </p:nvSpPr>
        <p:spPr>
          <a:xfrm>
            <a:off x="6268" y="8668949"/>
            <a:ext cx="6117148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>
                <a:solidFill>
                  <a:srgbClr val="FFFEE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Community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>
                <a:solidFill>
                  <a:srgbClr val="FFFEE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Leaders</a:t>
            </a:r>
            <a:endParaRPr dirty="0"/>
          </a:p>
        </p:txBody>
      </p:sp>
      <p:sp>
        <p:nvSpPr>
          <p:cNvPr id="128" name="Google Shape;128;p5"/>
          <p:cNvSpPr txBox="1"/>
          <p:nvPr/>
        </p:nvSpPr>
        <p:spPr>
          <a:xfrm>
            <a:off x="7412757" y="8463284"/>
            <a:ext cx="3858002" cy="1541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solidFill>
                  <a:srgbClr val="FFFEE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Musicians</a:t>
            </a:r>
            <a:endParaRPr dirty="0"/>
          </a:p>
        </p:txBody>
      </p:sp>
      <p:sp>
        <p:nvSpPr>
          <p:cNvPr id="129" name="Google Shape;129;p5"/>
          <p:cNvSpPr txBox="1"/>
          <p:nvPr/>
        </p:nvSpPr>
        <p:spPr>
          <a:xfrm>
            <a:off x="13079470" y="8448366"/>
            <a:ext cx="4275758" cy="1541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solidFill>
                  <a:srgbClr val="FFFEE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Authors</a:t>
            </a: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6"/>
          <p:cNvSpPr/>
          <p:nvPr/>
        </p:nvSpPr>
        <p:spPr>
          <a:xfrm rot="5400000">
            <a:off x="8179847" y="-8179847"/>
            <a:ext cx="1928306" cy="18288000"/>
          </a:xfrm>
          <a:custGeom>
            <a:avLst/>
            <a:gdLst/>
            <a:ahLst/>
            <a:cxnLst/>
            <a:rect l="l" t="t" r="r" b="b"/>
            <a:pathLst>
              <a:path w="373550" h="3542740" extrusionOk="0">
                <a:moveTo>
                  <a:pt x="0" y="0"/>
                </a:moveTo>
                <a:lnTo>
                  <a:pt x="373550" y="0"/>
                </a:lnTo>
                <a:lnTo>
                  <a:pt x="373550" y="3542740"/>
                </a:lnTo>
                <a:lnTo>
                  <a:pt x="0" y="3542740"/>
                </a:lnTo>
                <a:close/>
              </a:path>
            </a:pathLst>
          </a:custGeom>
          <a:solidFill>
            <a:srgbClr val="012069"/>
          </a:solidFill>
          <a:ln>
            <a:noFill/>
          </a:ln>
        </p:spPr>
      </p:sp>
      <p:sp>
        <p:nvSpPr>
          <p:cNvPr id="135" name="Google Shape;135;p6"/>
          <p:cNvSpPr txBox="1"/>
          <p:nvPr/>
        </p:nvSpPr>
        <p:spPr>
          <a:xfrm>
            <a:off x="-24063" y="-303082"/>
            <a:ext cx="6705600" cy="1925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2886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30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Diverse Community</a:t>
            </a:r>
            <a:endParaRPr dirty="0"/>
          </a:p>
        </p:txBody>
      </p:sp>
      <p:pic>
        <p:nvPicPr>
          <p:cNvPr id="136" name="Google Shape;13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465134" y="489733"/>
            <a:ext cx="3614625" cy="9488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7"/>
          <p:cNvSpPr/>
          <p:nvPr/>
        </p:nvSpPr>
        <p:spPr>
          <a:xfrm rot="5400000">
            <a:off x="8179847" y="-8179847"/>
            <a:ext cx="1928306" cy="18288000"/>
          </a:xfrm>
          <a:custGeom>
            <a:avLst/>
            <a:gdLst/>
            <a:ahLst/>
            <a:cxnLst/>
            <a:rect l="l" t="t" r="r" b="b"/>
            <a:pathLst>
              <a:path w="373550" h="3542740" extrusionOk="0">
                <a:moveTo>
                  <a:pt x="0" y="0"/>
                </a:moveTo>
                <a:lnTo>
                  <a:pt x="373550" y="0"/>
                </a:lnTo>
                <a:lnTo>
                  <a:pt x="373550" y="3542740"/>
                </a:lnTo>
                <a:lnTo>
                  <a:pt x="0" y="3542740"/>
                </a:lnTo>
                <a:close/>
              </a:path>
            </a:pathLst>
          </a:custGeom>
          <a:solidFill>
            <a:srgbClr val="012069"/>
          </a:solidFill>
          <a:ln>
            <a:noFill/>
          </a:ln>
        </p:spPr>
      </p:sp>
      <p:pic>
        <p:nvPicPr>
          <p:cNvPr id="142" name="Google Shape;14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67825" y="9769533"/>
            <a:ext cx="3120175" cy="510929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7"/>
          <p:cNvSpPr txBox="1"/>
          <p:nvPr/>
        </p:nvSpPr>
        <p:spPr>
          <a:xfrm>
            <a:off x="8095593" y="3246383"/>
            <a:ext cx="9677400" cy="4360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74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>
                <a:solidFill>
                  <a:srgbClr val="01206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Established in 1953</a:t>
            </a:r>
            <a:endParaRPr dirty="0"/>
          </a:p>
          <a:p>
            <a:pPr marL="0" marR="0" lvl="0" indent="0" algn="l" rtl="0">
              <a:lnSpc>
                <a:spcPct val="9870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409" dirty="0">
              <a:solidFill>
                <a:srgbClr val="01206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961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dirty="0">
                <a:solidFill>
                  <a:srgbClr val="01206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British Parliament created the </a:t>
            </a:r>
            <a:r>
              <a:rPr lang="en-US" sz="3500" dirty="0" err="1">
                <a:solidFill>
                  <a:srgbClr val="01206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programme</a:t>
            </a:r>
            <a:r>
              <a:rPr lang="en-US" sz="3500" dirty="0">
                <a:solidFill>
                  <a:srgbClr val="01206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as a thank you for US economic aid under the ”Marshall Plan”</a:t>
            </a:r>
            <a:endParaRPr dirty="0"/>
          </a:p>
          <a:p>
            <a:pPr marL="0" marR="0" lvl="0" indent="0" algn="l" rtl="0">
              <a:lnSpc>
                <a:spcPct val="961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00" dirty="0">
              <a:solidFill>
                <a:srgbClr val="01206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961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dirty="0">
                <a:solidFill>
                  <a:srgbClr val="01206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Goal: ”To enable intellectually distinguished young Americans, who will become their country’s future leaders and decision makers, to study in the UK.”</a:t>
            </a:r>
            <a:endParaRPr dirty="0"/>
          </a:p>
        </p:txBody>
      </p:sp>
      <p:pic>
        <p:nvPicPr>
          <p:cNvPr id="144" name="Google Shape;144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465134" y="489733"/>
            <a:ext cx="3614625" cy="948839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7"/>
          <p:cNvSpPr txBox="1"/>
          <p:nvPr/>
        </p:nvSpPr>
        <p:spPr>
          <a:xfrm>
            <a:off x="1028700" y="538072"/>
            <a:ext cx="9938521" cy="708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28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Brief History</a:t>
            </a:r>
            <a:endParaRPr dirty="0"/>
          </a:p>
        </p:txBody>
      </p:sp>
      <p:pic>
        <p:nvPicPr>
          <p:cNvPr id="146" name="Google Shape;146;p7"/>
          <p:cNvPicPr preferRelativeResize="0"/>
          <p:nvPr/>
        </p:nvPicPr>
        <p:blipFill rotWithShape="1">
          <a:blip r:embed="rId5">
            <a:alphaModFix/>
          </a:blip>
          <a:srcRect b="22723"/>
          <a:stretch/>
        </p:blipFill>
        <p:spPr>
          <a:xfrm>
            <a:off x="0" y="1928306"/>
            <a:ext cx="7162800" cy="8386588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7"/>
          <p:cNvSpPr txBox="1"/>
          <p:nvPr/>
        </p:nvSpPr>
        <p:spPr>
          <a:xfrm>
            <a:off x="4419600" y="9917668"/>
            <a:ext cx="33528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General George C. Marshall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827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525"/>
            <a:ext cx="18288001" cy="1218438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8"/>
          <p:cNvSpPr/>
          <p:nvPr/>
        </p:nvSpPr>
        <p:spPr>
          <a:xfrm rot="5400000">
            <a:off x="8179847" y="-8179847"/>
            <a:ext cx="1928306" cy="18288000"/>
          </a:xfrm>
          <a:custGeom>
            <a:avLst/>
            <a:gdLst/>
            <a:ahLst/>
            <a:cxnLst/>
            <a:rect l="l" t="t" r="r" b="b"/>
            <a:pathLst>
              <a:path w="373550" h="3542740" extrusionOk="0">
                <a:moveTo>
                  <a:pt x="0" y="0"/>
                </a:moveTo>
                <a:lnTo>
                  <a:pt x="373550" y="0"/>
                </a:lnTo>
                <a:lnTo>
                  <a:pt x="373550" y="3542740"/>
                </a:lnTo>
                <a:lnTo>
                  <a:pt x="0" y="3542740"/>
                </a:lnTo>
                <a:close/>
              </a:path>
            </a:pathLst>
          </a:custGeom>
          <a:solidFill>
            <a:srgbClr val="012069"/>
          </a:solidFill>
          <a:ln>
            <a:noFill/>
          </a:ln>
        </p:spPr>
      </p:sp>
      <p:sp>
        <p:nvSpPr>
          <p:cNvPr id="154" name="Google Shape;154;p8"/>
          <p:cNvSpPr txBox="1"/>
          <p:nvPr/>
        </p:nvSpPr>
        <p:spPr>
          <a:xfrm>
            <a:off x="1028700" y="538072"/>
            <a:ext cx="9938521" cy="708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28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Eligibility</a:t>
            </a:r>
            <a:endParaRPr/>
          </a:p>
        </p:txBody>
      </p:sp>
      <p:pic>
        <p:nvPicPr>
          <p:cNvPr id="155" name="Google Shape;155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465134" y="489733"/>
            <a:ext cx="3614625" cy="948839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8"/>
          <p:cNvSpPr/>
          <p:nvPr/>
        </p:nvSpPr>
        <p:spPr>
          <a:xfrm>
            <a:off x="11006328" y="1937832"/>
            <a:ext cx="7281672" cy="1026559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8"/>
          <p:cNvSpPr txBox="1"/>
          <p:nvPr/>
        </p:nvSpPr>
        <p:spPr>
          <a:xfrm>
            <a:off x="11506200" y="3086100"/>
            <a:ext cx="6629400" cy="5632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Helvetica Neue"/>
              <a:buAutoNum type="arabicPeriod"/>
            </a:pPr>
            <a:r>
              <a:rPr lang="en-US" sz="2000" b="1" dirty="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You must have graduated from your undergraduate institution </a:t>
            </a:r>
            <a:r>
              <a:rPr lang="en-US" sz="2000" b="1" u="sng" dirty="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after April 2020</a:t>
            </a:r>
            <a:endParaRPr dirty="0"/>
          </a:p>
          <a:p>
            <a: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1" u="sng" dirty="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Helvetica Neue"/>
              <a:buAutoNum type="arabicPeriod"/>
            </a:pPr>
            <a:r>
              <a:rPr lang="en-US" sz="2000" b="1" dirty="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You must hold your first undergraduate degree from an accredited 4-year institution by </a:t>
            </a:r>
            <a:r>
              <a:rPr lang="en-US" sz="2000" b="1" u="sng" dirty="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September 2023</a:t>
            </a:r>
            <a:r>
              <a:rPr lang="en-US" sz="2000" b="1" dirty="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dirty="0"/>
          </a:p>
          <a:p>
            <a: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1" dirty="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Helvetica Neue"/>
              <a:buAutoNum type="arabicPeriod"/>
            </a:pPr>
            <a:r>
              <a:rPr lang="en-US" sz="2000" b="1" dirty="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You must be a US Citizen; </a:t>
            </a:r>
            <a:endParaRPr dirty="0"/>
          </a:p>
          <a:p>
            <a: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1" dirty="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Helvetica Neue"/>
              <a:buAutoNum type="arabicPeriod"/>
            </a:pPr>
            <a:r>
              <a:rPr lang="en-US" sz="2000" b="1" dirty="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You must hold an undergraduate GPA of </a:t>
            </a:r>
            <a:r>
              <a:rPr lang="en-US" sz="2000" b="1" u="sng" dirty="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3.7 or higher </a:t>
            </a:r>
            <a:r>
              <a:rPr lang="en-US" sz="2000" b="1" dirty="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at time of application and graduation.</a:t>
            </a:r>
            <a:endParaRPr dirty="0"/>
          </a:p>
          <a:p>
            <a: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1" dirty="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Helvetica Neue"/>
              <a:buAutoNum type="arabicPeriod"/>
            </a:pPr>
            <a:r>
              <a:rPr lang="en-US" sz="2000" b="1" dirty="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You must not have studied or hold a degree equivalent qualification from a UK university, GSCE or A-levels taken at a school in the UK (study abroad OK)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58" name="Google Shape;15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167825" y="9797267"/>
            <a:ext cx="3120175" cy="510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9"/>
          <p:cNvSpPr/>
          <p:nvPr/>
        </p:nvSpPr>
        <p:spPr>
          <a:xfrm rot="5400000">
            <a:off x="8179847" y="-8179847"/>
            <a:ext cx="1928306" cy="18288000"/>
          </a:xfrm>
          <a:custGeom>
            <a:avLst/>
            <a:gdLst/>
            <a:ahLst/>
            <a:cxnLst/>
            <a:rect l="l" t="t" r="r" b="b"/>
            <a:pathLst>
              <a:path w="373550" h="3542740" extrusionOk="0">
                <a:moveTo>
                  <a:pt x="0" y="0"/>
                </a:moveTo>
                <a:lnTo>
                  <a:pt x="373550" y="0"/>
                </a:lnTo>
                <a:lnTo>
                  <a:pt x="373550" y="3542740"/>
                </a:lnTo>
                <a:lnTo>
                  <a:pt x="0" y="3542740"/>
                </a:lnTo>
                <a:close/>
              </a:path>
            </a:pathLst>
          </a:custGeom>
          <a:solidFill>
            <a:srgbClr val="012069"/>
          </a:solidFill>
          <a:ln>
            <a:noFill/>
          </a:ln>
        </p:spPr>
      </p:sp>
      <p:pic>
        <p:nvPicPr>
          <p:cNvPr id="164" name="Google Shape;164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56730" y="9693323"/>
            <a:ext cx="3120175" cy="510929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9"/>
          <p:cNvSpPr txBox="1"/>
          <p:nvPr/>
        </p:nvSpPr>
        <p:spPr>
          <a:xfrm>
            <a:off x="450533" y="5043728"/>
            <a:ext cx="7217601" cy="4347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873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9" b="1" dirty="0">
                <a:solidFill>
                  <a:srgbClr val="01206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Students can apply through one of the following consulates:</a:t>
            </a:r>
            <a:endParaRPr sz="3409" dirty="0">
              <a:solidFill>
                <a:srgbClr val="01206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457200" algn="l" rtl="0">
              <a:lnSpc>
                <a:spcPct val="112200"/>
              </a:lnSpc>
              <a:spcBef>
                <a:spcPts val="0"/>
              </a:spcBef>
              <a:spcAft>
                <a:spcPts val="0"/>
              </a:spcAft>
              <a:buClr>
                <a:srgbClr val="012069"/>
              </a:buClr>
              <a:buSzPts val="3000"/>
              <a:buFont typeface="Arial"/>
              <a:buChar char="•"/>
            </a:pPr>
            <a:r>
              <a:rPr lang="en-US" sz="2400" dirty="0">
                <a:solidFill>
                  <a:srgbClr val="01206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Atlanta</a:t>
            </a:r>
            <a:endParaRPr sz="2400" dirty="0"/>
          </a:p>
          <a:p>
            <a:pPr marL="457200" marR="0" lvl="0" indent="-457200" algn="l" rtl="0">
              <a:lnSpc>
                <a:spcPct val="112200"/>
              </a:lnSpc>
              <a:spcBef>
                <a:spcPts val="0"/>
              </a:spcBef>
              <a:spcAft>
                <a:spcPts val="0"/>
              </a:spcAft>
              <a:buClr>
                <a:srgbClr val="012069"/>
              </a:buClr>
              <a:buSzPts val="3000"/>
              <a:buFont typeface="Arial"/>
              <a:buChar char="•"/>
            </a:pPr>
            <a:r>
              <a:rPr lang="en-US" sz="2400" dirty="0">
                <a:solidFill>
                  <a:srgbClr val="01206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Boston</a:t>
            </a:r>
            <a:endParaRPr sz="2400" dirty="0"/>
          </a:p>
          <a:p>
            <a:pPr marL="457200" marR="0" lvl="0" indent="-457200" algn="l" rtl="0">
              <a:lnSpc>
                <a:spcPct val="112200"/>
              </a:lnSpc>
              <a:spcBef>
                <a:spcPts val="0"/>
              </a:spcBef>
              <a:spcAft>
                <a:spcPts val="0"/>
              </a:spcAft>
              <a:buClr>
                <a:srgbClr val="012069"/>
              </a:buClr>
              <a:buSzPts val="3000"/>
              <a:buFont typeface="Arial"/>
              <a:buChar char="•"/>
            </a:pPr>
            <a:r>
              <a:rPr lang="en-US" sz="2400" dirty="0">
                <a:solidFill>
                  <a:srgbClr val="01206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Chicago</a:t>
            </a:r>
            <a:endParaRPr sz="2400" dirty="0"/>
          </a:p>
          <a:p>
            <a:pPr marL="457200" marR="0" lvl="0" indent="-457200" algn="l" rtl="0">
              <a:lnSpc>
                <a:spcPct val="112200"/>
              </a:lnSpc>
              <a:spcBef>
                <a:spcPts val="0"/>
              </a:spcBef>
              <a:spcAft>
                <a:spcPts val="0"/>
              </a:spcAft>
              <a:buClr>
                <a:srgbClr val="012069"/>
              </a:buClr>
              <a:buSzPts val="3000"/>
              <a:buFont typeface="Arial"/>
              <a:buChar char="•"/>
            </a:pPr>
            <a:r>
              <a:rPr lang="en-US" sz="2400" dirty="0">
                <a:solidFill>
                  <a:srgbClr val="01206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Houston</a:t>
            </a:r>
            <a:endParaRPr sz="2400" dirty="0"/>
          </a:p>
          <a:p>
            <a:pPr marL="457200" marR="0" lvl="0" indent="-457200" algn="l" rtl="0">
              <a:lnSpc>
                <a:spcPct val="112200"/>
              </a:lnSpc>
              <a:spcBef>
                <a:spcPts val="0"/>
              </a:spcBef>
              <a:spcAft>
                <a:spcPts val="0"/>
              </a:spcAft>
              <a:buClr>
                <a:srgbClr val="012069"/>
              </a:buClr>
              <a:buSzPts val="3000"/>
              <a:buFont typeface="Arial"/>
              <a:buChar char="•"/>
            </a:pPr>
            <a:r>
              <a:rPr lang="en-US" sz="2400" dirty="0">
                <a:solidFill>
                  <a:srgbClr val="01206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Los Angeles</a:t>
            </a:r>
            <a:endParaRPr sz="2400" dirty="0"/>
          </a:p>
          <a:p>
            <a:pPr marL="457200" marR="0" lvl="0" indent="-457200" algn="l" rtl="0">
              <a:lnSpc>
                <a:spcPct val="112200"/>
              </a:lnSpc>
              <a:spcBef>
                <a:spcPts val="0"/>
              </a:spcBef>
              <a:spcAft>
                <a:spcPts val="0"/>
              </a:spcAft>
              <a:buClr>
                <a:srgbClr val="012069"/>
              </a:buClr>
              <a:buSzPts val="3000"/>
              <a:buFont typeface="Arial"/>
              <a:buChar char="•"/>
            </a:pPr>
            <a:r>
              <a:rPr lang="en-US" sz="2400" dirty="0">
                <a:solidFill>
                  <a:srgbClr val="01206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New York</a:t>
            </a:r>
            <a:endParaRPr sz="2400" dirty="0"/>
          </a:p>
          <a:p>
            <a:pPr marL="457200" marR="0" lvl="0" indent="-457200" algn="l" rtl="0">
              <a:lnSpc>
                <a:spcPct val="112200"/>
              </a:lnSpc>
              <a:spcBef>
                <a:spcPts val="0"/>
              </a:spcBef>
              <a:spcAft>
                <a:spcPts val="0"/>
              </a:spcAft>
              <a:buClr>
                <a:srgbClr val="012069"/>
              </a:buClr>
              <a:buSzPts val="3000"/>
              <a:buFont typeface="Arial"/>
              <a:buChar char="•"/>
            </a:pPr>
            <a:r>
              <a:rPr lang="en-US" sz="2400" dirty="0">
                <a:solidFill>
                  <a:srgbClr val="01206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San Francisco</a:t>
            </a:r>
            <a:endParaRPr sz="2400" dirty="0"/>
          </a:p>
          <a:p>
            <a:pPr marL="457200" marR="0" lvl="0" indent="-457200" algn="l" rtl="0">
              <a:lnSpc>
                <a:spcPct val="112200"/>
              </a:lnSpc>
              <a:spcBef>
                <a:spcPts val="0"/>
              </a:spcBef>
              <a:spcAft>
                <a:spcPts val="0"/>
              </a:spcAft>
              <a:buClr>
                <a:srgbClr val="012069"/>
              </a:buClr>
              <a:buSzPts val="3000"/>
              <a:buFont typeface="Arial"/>
              <a:buChar char="•"/>
            </a:pPr>
            <a:r>
              <a:rPr lang="en-US" sz="2400" dirty="0">
                <a:solidFill>
                  <a:srgbClr val="01206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Washington, DC (Embassy)</a:t>
            </a:r>
            <a:endParaRPr sz="2400" dirty="0"/>
          </a:p>
        </p:txBody>
      </p:sp>
      <p:pic>
        <p:nvPicPr>
          <p:cNvPr id="166" name="Google Shape;166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465134" y="489733"/>
            <a:ext cx="3614625" cy="948839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9"/>
          <p:cNvSpPr txBox="1"/>
          <p:nvPr/>
        </p:nvSpPr>
        <p:spPr>
          <a:xfrm>
            <a:off x="1028700" y="538072"/>
            <a:ext cx="9938521" cy="708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28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Application Regions</a:t>
            </a:r>
            <a:endParaRPr/>
          </a:p>
        </p:txBody>
      </p:sp>
      <p:sp>
        <p:nvSpPr>
          <p:cNvPr id="179" name="Google Shape;179;p9"/>
          <p:cNvSpPr txBox="1"/>
          <p:nvPr/>
        </p:nvSpPr>
        <p:spPr>
          <a:xfrm>
            <a:off x="474917" y="2659376"/>
            <a:ext cx="7217601" cy="174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873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9" b="1" dirty="0">
                <a:solidFill>
                  <a:srgbClr val="01206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You can apply in region of…</a:t>
            </a:r>
            <a:endParaRPr dirty="0"/>
          </a:p>
          <a:p>
            <a:pPr marL="0" marR="0" lvl="0" indent="0" algn="l" rtl="0">
              <a:lnSpc>
                <a:spcPct val="1122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dirty="0">
              <a:solidFill>
                <a:srgbClr val="01206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0" indent="-342900" algn="l" rtl="0">
              <a:lnSpc>
                <a:spcPct val="112200"/>
              </a:lnSpc>
              <a:spcBef>
                <a:spcPts val="0"/>
              </a:spcBef>
              <a:spcAft>
                <a:spcPts val="0"/>
              </a:spcAft>
              <a:buClr>
                <a:srgbClr val="012069"/>
              </a:buClr>
              <a:buSzPts val="3000"/>
              <a:buFont typeface="Arial"/>
              <a:buChar char="•"/>
            </a:pPr>
            <a:r>
              <a:rPr lang="en-US" sz="3000" dirty="0">
                <a:solidFill>
                  <a:srgbClr val="01206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Permanent home address </a:t>
            </a:r>
            <a:endParaRPr dirty="0"/>
          </a:p>
          <a:p>
            <a:pPr marL="342900" marR="0" lvl="0" indent="-342900" algn="l" rtl="0">
              <a:lnSpc>
                <a:spcPct val="112200"/>
              </a:lnSpc>
              <a:spcBef>
                <a:spcPts val="0"/>
              </a:spcBef>
              <a:spcAft>
                <a:spcPts val="0"/>
              </a:spcAft>
              <a:buClr>
                <a:srgbClr val="012069"/>
              </a:buClr>
              <a:buSzPts val="3000"/>
              <a:buFont typeface="Arial"/>
              <a:buChar char="•"/>
            </a:pPr>
            <a:r>
              <a:rPr lang="en-US" sz="3000" dirty="0">
                <a:solidFill>
                  <a:srgbClr val="01206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Undergraduate institution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14289B-6EF2-987E-AD90-63C27F34F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3770" y="2617314"/>
            <a:ext cx="9899081" cy="620485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2601</TotalTime>
  <Words>1337</Words>
  <Application>Microsoft Macintosh PowerPoint</Application>
  <PresentationFormat>Custom</PresentationFormat>
  <Paragraphs>299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Helvetica Neue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 Denyer</dc:creator>
  <cp:lastModifiedBy>Amanda Dallo</cp:lastModifiedBy>
  <cp:revision>4</cp:revision>
  <dcterms:created xsi:type="dcterms:W3CDTF">2006-08-16T00:00:00Z</dcterms:created>
  <dcterms:modified xsi:type="dcterms:W3CDTF">2023-03-29T06:20:24Z</dcterms:modified>
</cp:coreProperties>
</file>